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1" r:id="rId6"/>
    <p:sldId id="259" r:id="rId7"/>
    <p:sldId id="276" r:id="rId8"/>
    <p:sldId id="262" r:id="rId9"/>
    <p:sldId id="263" r:id="rId10"/>
    <p:sldId id="268" r:id="rId11"/>
    <p:sldId id="275" r:id="rId12"/>
    <p:sldId id="281" r:id="rId13"/>
    <p:sldId id="282" r:id="rId14"/>
    <p:sldId id="271" r:id="rId15"/>
    <p:sldId id="269" r:id="rId16"/>
    <p:sldId id="278" r:id="rId17"/>
    <p:sldId id="283" r:id="rId18"/>
    <p:sldId id="284" r:id="rId19"/>
    <p:sldId id="286" r:id="rId20"/>
    <p:sldId id="285" r:id="rId21"/>
    <p:sldId id="287" r:id="rId22"/>
    <p:sldId id="288" r:id="rId23"/>
    <p:sldId id="289" r:id="rId24"/>
    <p:sldId id="272"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D67"/>
    <a:srgbClr val="1A9292"/>
    <a:srgbClr val="2796A5"/>
    <a:srgbClr val="89E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BF3D-DC48-4466-9B44-D66BC2361A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DE5BDB-D75B-4D7A-ADC6-4C3EC93F4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4EF851-1679-4463-B016-4A5A4138D9BD}"/>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D7644083-1482-4F35-B1FC-C5D08A7041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A7430F-84BF-43D9-A234-950BD99417B0}"/>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64445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CE95-0A2E-4CDE-BFDD-59739F45F9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996FEA-5ED9-4F5C-B790-7054118F31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64989D-844F-4B1E-A8C5-D6C5E38DDD85}"/>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35518802-0AFF-41BD-AFDF-C6DC79B41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2308BD-620D-4EA7-83F0-D177900DC3A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413224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7395D-40A0-4CAE-AD85-9F6F3C117C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A539DF-1760-4E3C-9E7F-9A2D1CF64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E690-EADD-49A5-9469-2072C948E2D1}"/>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A3901ECB-7778-4FAF-AD82-0A6787E140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76A73-2A2E-4CA4-8273-1FA7AE4DB409}"/>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3083497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638056" y="1520788"/>
            <a:ext cx="1800225" cy="1800225"/>
          </a:xfrm>
          <a:prstGeom prst="rect">
            <a:avLst/>
          </a:prstGeom>
        </p:spPr>
        <p:txBody>
          <a:bodyPr/>
          <a:lstStyle/>
          <a:p>
            <a:pPr lvl="0"/>
            <a:endParaRPr lang="en-US" noProof="0">
              <a:sym typeface="Open Sans" charset="0"/>
            </a:endParaRPr>
          </a:p>
        </p:txBody>
      </p:sp>
      <p:sp>
        <p:nvSpPr>
          <p:cNvPr id="7" name="Picture Placeholder 5"/>
          <p:cNvSpPr>
            <a:spLocks noGrp="1"/>
          </p:cNvSpPr>
          <p:nvPr>
            <p:ph type="pic" sz="quarter" idx="12"/>
          </p:nvPr>
        </p:nvSpPr>
        <p:spPr>
          <a:xfrm>
            <a:off x="3510587" y="1520788"/>
            <a:ext cx="1800225" cy="1800225"/>
          </a:xfrm>
          <a:prstGeom prst="rect">
            <a:avLst/>
          </a:prstGeom>
        </p:spPr>
        <p:txBody>
          <a:bodyPr/>
          <a:lstStyle/>
          <a:p>
            <a:pPr lvl="0"/>
            <a:endParaRPr lang="en-US" noProof="0">
              <a:sym typeface="Open Sans" charset="0"/>
            </a:endParaRPr>
          </a:p>
        </p:txBody>
      </p:sp>
      <p:sp>
        <p:nvSpPr>
          <p:cNvPr id="8" name="Picture Placeholder 5"/>
          <p:cNvSpPr>
            <a:spLocks noGrp="1"/>
          </p:cNvSpPr>
          <p:nvPr>
            <p:ph type="pic" sz="quarter" idx="13"/>
          </p:nvPr>
        </p:nvSpPr>
        <p:spPr>
          <a:xfrm>
            <a:off x="5375274" y="1520788"/>
            <a:ext cx="1800225" cy="1800225"/>
          </a:xfrm>
          <a:prstGeom prst="rect">
            <a:avLst/>
          </a:prstGeom>
        </p:spPr>
        <p:txBody>
          <a:bodyPr/>
          <a:lstStyle/>
          <a:p>
            <a:pPr lvl="0"/>
            <a:endParaRPr lang="en-US" noProof="0">
              <a:sym typeface="Open Sans" charset="0"/>
            </a:endParaRPr>
          </a:p>
        </p:txBody>
      </p:sp>
      <p:sp>
        <p:nvSpPr>
          <p:cNvPr id="9" name="Picture Placeholder 5"/>
          <p:cNvSpPr>
            <a:spLocks noGrp="1"/>
          </p:cNvSpPr>
          <p:nvPr>
            <p:ph type="pic" sz="quarter" idx="14"/>
          </p:nvPr>
        </p:nvSpPr>
        <p:spPr>
          <a:xfrm>
            <a:off x="7247805" y="1520788"/>
            <a:ext cx="1800225" cy="1800225"/>
          </a:xfrm>
          <a:prstGeom prst="rect">
            <a:avLst/>
          </a:prstGeom>
        </p:spPr>
        <p:txBody>
          <a:bodyPr/>
          <a:lstStyle/>
          <a:p>
            <a:pPr lvl="0"/>
            <a:endParaRPr lang="en-US" noProof="0">
              <a:sym typeface="Open Sans" charset="0"/>
            </a:endParaRPr>
          </a:p>
        </p:txBody>
      </p:sp>
      <p:sp>
        <p:nvSpPr>
          <p:cNvPr id="10" name="Picture Placeholder 5"/>
          <p:cNvSpPr>
            <a:spLocks noGrp="1"/>
          </p:cNvSpPr>
          <p:nvPr>
            <p:ph type="pic" sz="quarter" idx="15"/>
          </p:nvPr>
        </p:nvSpPr>
        <p:spPr>
          <a:xfrm>
            <a:off x="9120336" y="1520788"/>
            <a:ext cx="1800225" cy="1800225"/>
          </a:xfrm>
          <a:prstGeom prst="rect">
            <a:avLst/>
          </a:prstGeom>
        </p:spPr>
        <p:txBody>
          <a:bodyPr/>
          <a:lstStyle/>
          <a:p>
            <a:pPr lvl="0"/>
            <a:endParaRPr lang="en-US" noProof="0">
              <a:sym typeface="Open Sans" charset="0"/>
            </a:endParaRPr>
          </a:p>
        </p:txBody>
      </p:sp>
      <p:sp>
        <p:nvSpPr>
          <p:cNvPr id="11" name="Picture Placeholder 5"/>
          <p:cNvSpPr>
            <a:spLocks noGrp="1"/>
          </p:cNvSpPr>
          <p:nvPr>
            <p:ph type="pic" sz="quarter" idx="16"/>
          </p:nvPr>
        </p:nvSpPr>
        <p:spPr>
          <a:xfrm>
            <a:off x="1638056" y="3392996"/>
            <a:ext cx="1800225" cy="1800225"/>
          </a:xfrm>
          <a:prstGeom prst="rect">
            <a:avLst/>
          </a:prstGeom>
        </p:spPr>
        <p:txBody>
          <a:bodyPr/>
          <a:lstStyle/>
          <a:p>
            <a:pPr lvl="0"/>
            <a:endParaRPr lang="en-US" noProof="0">
              <a:sym typeface="Open Sans" charset="0"/>
            </a:endParaRPr>
          </a:p>
        </p:txBody>
      </p:sp>
      <p:sp>
        <p:nvSpPr>
          <p:cNvPr id="12" name="Picture Placeholder 5"/>
          <p:cNvSpPr>
            <a:spLocks noGrp="1"/>
          </p:cNvSpPr>
          <p:nvPr>
            <p:ph type="pic" sz="quarter" idx="17"/>
          </p:nvPr>
        </p:nvSpPr>
        <p:spPr>
          <a:xfrm>
            <a:off x="3510587" y="3392996"/>
            <a:ext cx="1800225" cy="1800225"/>
          </a:xfrm>
          <a:prstGeom prst="rect">
            <a:avLst/>
          </a:prstGeom>
        </p:spPr>
        <p:txBody>
          <a:bodyPr/>
          <a:lstStyle/>
          <a:p>
            <a:pPr lvl="0"/>
            <a:endParaRPr lang="en-US" noProof="0">
              <a:sym typeface="Open Sans" charset="0"/>
            </a:endParaRPr>
          </a:p>
        </p:txBody>
      </p:sp>
      <p:sp>
        <p:nvSpPr>
          <p:cNvPr id="13" name="Picture Placeholder 5"/>
          <p:cNvSpPr>
            <a:spLocks noGrp="1"/>
          </p:cNvSpPr>
          <p:nvPr>
            <p:ph type="pic" sz="quarter" idx="18"/>
          </p:nvPr>
        </p:nvSpPr>
        <p:spPr>
          <a:xfrm>
            <a:off x="5375274" y="3392996"/>
            <a:ext cx="1800225" cy="1800225"/>
          </a:xfrm>
          <a:prstGeom prst="rect">
            <a:avLst/>
          </a:prstGeom>
        </p:spPr>
        <p:txBody>
          <a:bodyPr/>
          <a:lstStyle/>
          <a:p>
            <a:pPr lvl="0"/>
            <a:endParaRPr lang="en-US" noProof="0">
              <a:sym typeface="Open Sans" charset="0"/>
            </a:endParaRPr>
          </a:p>
        </p:txBody>
      </p:sp>
      <p:sp>
        <p:nvSpPr>
          <p:cNvPr id="14" name="Picture Placeholder 5"/>
          <p:cNvSpPr>
            <a:spLocks noGrp="1"/>
          </p:cNvSpPr>
          <p:nvPr>
            <p:ph type="pic" sz="quarter" idx="19"/>
          </p:nvPr>
        </p:nvSpPr>
        <p:spPr>
          <a:xfrm>
            <a:off x="7247805" y="3392996"/>
            <a:ext cx="1800225" cy="1800225"/>
          </a:xfrm>
          <a:prstGeom prst="rect">
            <a:avLst/>
          </a:prstGeom>
        </p:spPr>
        <p:txBody>
          <a:bodyPr/>
          <a:lstStyle/>
          <a:p>
            <a:pPr lvl="0"/>
            <a:endParaRPr lang="en-US" noProof="0">
              <a:sym typeface="Open Sans" charset="0"/>
            </a:endParaRPr>
          </a:p>
        </p:txBody>
      </p:sp>
      <p:sp>
        <p:nvSpPr>
          <p:cNvPr id="15" name="Picture Placeholder 5"/>
          <p:cNvSpPr>
            <a:spLocks noGrp="1"/>
          </p:cNvSpPr>
          <p:nvPr>
            <p:ph type="pic" sz="quarter" idx="20"/>
          </p:nvPr>
        </p:nvSpPr>
        <p:spPr>
          <a:xfrm>
            <a:off x="9120336" y="3392996"/>
            <a:ext cx="1800225" cy="1800225"/>
          </a:xfrm>
          <a:prstGeom prst="rect">
            <a:avLst/>
          </a:prstGeom>
        </p:spPr>
        <p:txBody>
          <a:bodyPr/>
          <a:lstStyle/>
          <a:p>
            <a:pPr lvl="0"/>
            <a:endParaRPr lang="en-US" noProof="0">
              <a:sym typeface="Open Sans" charset="0"/>
            </a:endParaRPr>
          </a:p>
        </p:txBody>
      </p:sp>
      <p:sp>
        <p:nvSpPr>
          <p:cNvPr id="16" name="Rectangle 1">
            <a:extLst>
              <a:ext uri="{FF2B5EF4-FFF2-40B4-BE49-F238E27FC236}">
                <a16:creationId xmlns:a16="http://schemas.microsoft.com/office/drawing/2014/main" id="{DAE135B6-5406-4843-B3E1-0E20F6A8FB49}"/>
              </a:ext>
            </a:extLst>
          </p:cNvPr>
          <p:cNvSpPr>
            <a:spLocks noGrp="1"/>
          </p:cNvSpPr>
          <p:nvPr>
            <p:ph type="sldNum" sz="quarter" idx="21"/>
          </p:nvPr>
        </p:nvSpPr>
        <p:spPr>
          <a:ln/>
        </p:spPr>
        <p:txBody>
          <a:bodyPr/>
          <a:lstStyle>
            <a:lvl1pPr>
              <a:defRPr/>
            </a:lvl1pPr>
          </a:lstStyle>
          <a:p>
            <a:fld id="{9E9D4201-7FE3-4F6F-BD95-364ACBDAD9BB}" type="slidenum">
              <a:rPr lang="en-US" altLang="en-US"/>
              <a:pPr/>
              <a:t>‹#›</a:t>
            </a:fld>
            <a:endParaRPr lang="en-US" altLang="en-US"/>
          </a:p>
        </p:txBody>
      </p:sp>
    </p:spTree>
    <p:extLst>
      <p:ext uri="{BB962C8B-B14F-4D97-AF65-F5344CB8AC3E}">
        <p14:creationId xmlns:p14="http://schemas.microsoft.com/office/powerpoint/2010/main" val="33456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0601-5C26-497F-B066-1FA40BC5AE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5C60F6-271B-416E-998F-04A61E661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6659B-88EF-433B-9050-4F021D7835AF}"/>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CF08AC14-B92A-4B91-B1F5-DBB5850758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64C7E1-899B-4EA1-BFA0-CC93A34FC434}"/>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86039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CB86-E330-4576-93B3-3AA73C20EE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D262DF-49DA-4A18-9C9B-CCBEEF038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CABB7-B471-4DC0-9E1D-0B0A007352CD}"/>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DF12E1DD-F21B-4E23-8193-2054C45F6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4BE850-ACAF-4A64-B744-3346DBAC2BE2}"/>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83582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B3F4-74FE-4422-BAC3-8FD7D4BF7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96EFBE-CA4A-44EC-9972-80D884EFF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DB84B9-007A-44BD-9266-205CB7D43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9566D9-5C4C-41A3-9642-8AD657773EC9}"/>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6" name="Footer Placeholder 5">
            <a:extLst>
              <a:ext uri="{FF2B5EF4-FFF2-40B4-BE49-F238E27FC236}">
                <a16:creationId xmlns:a16="http://schemas.microsoft.com/office/drawing/2014/main" id="{5A381769-DE72-48A9-8534-AB1210EB4D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94DFE2-04E8-4B56-AF91-69D50B7591C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147681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1644-E992-41B3-8AD8-F3892EAD78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0C7CE0-9E7B-46E4-88F7-4C207C59E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A20E4-BB00-4F8A-800E-C5C31FBD6A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B212D8-02A9-47B3-9EDB-5FE86A638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C5CC9-6B6E-4903-B77E-7F05C049A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97C47C-9AAE-4E6C-A222-3E77409793B7}"/>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8" name="Footer Placeholder 7">
            <a:extLst>
              <a:ext uri="{FF2B5EF4-FFF2-40B4-BE49-F238E27FC236}">
                <a16:creationId xmlns:a16="http://schemas.microsoft.com/office/drawing/2014/main" id="{5582749D-D316-4F98-B3BB-6BCFB90783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E2E457-AD8A-48DA-AAD5-D7D9C35569A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47048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575-1DD0-4578-910A-99C22ADDC8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4BE6EE-EC87-4864-B20D-9651EE1175F9}"/>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4" name="Footer Placeholder 3">
            <a:extLst>
              <a:ext uri="{FF2B5EF4-FFF2-40B4-BE49-F238E27FC236}">
                <a16:creationId xmlns:a16="http://schemas.microsoft.com/office/drawing/2014/main" id="{631799D0-60FF-481D-85FE-9BB3A8FEB5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E576FE-279F-4048-A49C-CD2871A8D128}"/>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10668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0146D-7B4B-4C0F-86AB-052395B27A27}"/>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3" name="Footer Placeholder 2">
            <a:extLst>
              <a:ext uri="{FF2B5EF4-FFF2-40B4-BE49-F238E27FC236}">
                <a16:creationId xmlns:a16="http://schemas.microsoft.com/office/drawing/2014/main" id="{A05F7A3A-78B7-4235-B337-3FFF3F4652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147164-78E8-463C-B98B-502761A767A7}"/>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84249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2F7A-396C-4025-AD2B-AB43C6406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216B8F-D1C8-4D11-B56D-EF3D386C0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1A743F-6B5C-43C1-AFB7-AEE1D11BD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0DD20D-EE1E-4B95-9887-282C68554C57}"/>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6" name="Footer Placeholder 5">
            <a:extLst>
              <a:ext uri="{FF2B5EF4-FFF2-40B4-BE49-F238E27FC236}">
                <a16:creationId xmlns:a16="http://schemas.microsoft.com/office/drawing/2014/main" id="{42B0769E-1947-4E60-9D22-62584031BB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65C0C1-F514-48BD-85AC-86A5BC83EB84}"/>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703703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D1BB-AB5D-4EA2-A372-9E6B5A47D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DA54C4-1C8F-47DA-8268-A4D1ECB2F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99F632-640D-43DE-B83D-C809CD3C4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32B5E-1E9A-49B3-AFB3-147AF26B1C17}"/>
              </a:ext>
            </a:extLst>
          </p:cNvPr>
          <p:cNvSpPr>
            <a:spLocks noGrp="1"/>
          </p:cNvSpPr>
          <p:nvPr>
            <p:ph type="dt" sz="half" idx="10"/>
          </p:nvPr>
        </p:nvSpPr>
        <p:spPr/>
        <p:txBody>
          <a:bodyPr/>
          <a:lstStyle/>
          <a:p>
            <a:fld id="{D1767C9F-6034-44B2-AA84-7BEDF3F1C1D2}" type="datetimeFigureOut">
              <a:rPr lang="en-IN" smtClean="0"/>
              <a:t>19-05-2020</a:t>
            </a:fld>
            <a:endParaRPr lang="en-IN"/>
          </a:p>
        </p:txBody>
      </p:sp>
      <p:sp>
        <p:nvSpPr>
          <p:cNvPr id="6" name="Footer Placeholder 5">
            <a:extLst>
              <a:ext uri="{FF2B5EF4-FFF2-40B4-BE49-F238E27FC236}">
                <a16:creationId xmlns:a16="http://schemas.microsoft.com/office/drawing/2014/main" id="{D688B6B3-4946-4AAF-9363-DD9781EBDD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EC368C-154C-4E8F-A33D-41810CE33748}"/>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155786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BB7881-2044-418B-B82B-9359219221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8378E7-FBE8-4DA5-946A-7FC9EECD2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7A8CB-EF2D-4BF4-8777-404A292DE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767C9F-6034-44B2-AA84-7BEDF3F1C1D2}" type="datetimeFigureOut">
              <a:rPr lang="en-IN" smtClean="0"/>
              <a:t>19-05-2020</a:t>
            </a:fld>
            <a:endParaRPr lang="en-IN"/>
          </a:p>
        </p:txBody>
      </p:sp>
      <p:sp>
        <p:nvSpPr>
          <p:cNvPr id="5" name="Footer Placeholder 4">
            <a:extLst>
              <a:ext uri="{FF2B5EF4-FFF2-40B4-BE49-F238E27FC236}">
                <a16:creationId xmlns:a16="http://schemas.microsoft.com/office/drawing/2014/main" id="{629482B2-FFB2-40DE-A478-EACDB96DD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64B3C4-21D9-42BF-8C98-D40624117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910CE-C9FE-419B-B8C6-257962C8455E}" type="slidenum">
              <a:rPr lang="en-IN" smtClean="0"/>
              <a:t>‹#›</a:t>
            </a:fld>
            <a:endParaRPr lang="en-IN"/>
          </a:p>
        </p:txBody>
      </p:sp>
    </p:spTree>
    <p:extLst>
      <p:ext uri="{BB962C8B-B14F-4D97-AF65-F5344CB8AC3E}">
        <p14:creationId xmlns:p14="http://schemas.microsoft.com/office/powerpoint/2010/main" val="4266139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AB890-0019-4B00-9A0F-BB5609485FDC}"/>
              </a:ext>
            </a:extLst>
          </p:cNvPr>
          <p:cNvSpPr/>
          <p:nvPr/>
        </p:nvSpPr>
        <p:spPr>
          <a:xfrm>
            <a:off x="0" y="0"/>
            <a:ext cx="121920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E15F7FE-B760-4F7C-A151-07F1F1CAE829}"/>
              </a:ext>
            </a:extLst>
          </p:cNvPr>
          <p:cNvSpPr/>
          <p:nvPr/>
        </p:nvSpPr>
        <p:spPr>
          <a:xfrm>
            <a:off x="3624469" y="3750365"/>
            <a:ext cx="4943061" cy="1391478"/>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gradFill>
                  <a:gsLst>
                    <a:gs pos="0">
                      <a:srgbClr val="89E915"/>
                    </a:gs>
                    <a:gs pos="8000">
                      <a:srgbClr val="55ED67"/>
                    </a:gs>
                    <a:gs pos="61000">
                      <a:srgbClr val="1A9292"/>
                    </a:gs>
                  </a:gsLst>
                  <a:lin ang="2700000" scaled="1"/>
                </a:gradFill>
                <a:latin typeface="Arial Black" panose="020B0A04020102020204" pitchFamily="34" charset="0"/>
              </a:rPr>
              <a:t>PROJECT</a:t>
            </a:r>
            <a:endParaRPr lang="en-IN" sz="5400" dirty="0">
              <a:gradFill>
                <a:gsLst>
                  <a:gs pos="0">
                    <a:srgbClr val="89E915"/>
                  </a:gs>
                  <a:gs pos="8000">
                    <a:srgbClr val="55ED67"/>
                  </a:gs>
                  <a:gs pos="61000">
                    <a:srgbClr val="1A9292"/>
                  </a:gs>
                </a:gsLst>
                <a:lin ang="2700000" scaled="1"/>
              </a:gradFill>
              <a:latin typeface="Arial Black" panose="020B0A04020102020204" pitchFamily="34" charset="0"/>
            </a:endParaRPr>
          </a:p>
        </p:txBody>
      </p:sp>
      <p:sp>
        <p:nvSpPr>
          <p:cNvPr id="10" name="Oval 9">
            <a:extLst>
              <a:ext uri="{FF2B5EF4-FFF2-40B4-BE49-F238E27FC236}">
                <a16:creationId xmlns:a16="http://schemas.microsoft.com/office/drawing/2014/main" id="{B622BB39-8F6D-4249-B15A-FD0D7DE09C7E}"/>
              </a:ext>
            </a:extLst>
          </p:cNvPr>
          <p:cNvSpPr/>
          <p:nvPr/>
        </p:nvSpPr>
        <p:spPr>
          <a:xfrm>
            <a:off x="4412974" y="841513"/>
            <a:ext cx="3101009" cy="269681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2B889B75-5D36-4529-B4EB-4236D8BDC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06" y="943430"/>
            <a:ext cx="2330543" cy="2124448"/>
          </a:xfrm>
          <a:prstGeom prst="rect">
            <a:avLst/>
          </a:prstGeom>
          <a:noFill/>
        </p:spPr>
      </p:pic>
      <p:sp>
        <p:nvSpPr>
          <p:cNvPr id="11" name="Rectangle: Rounded Corners 10">
            <a:extLst>
              <a:ext uri="{FF2B5EF4-FFF2-40B4-BE49-F238E27FC236}">
                <a16:creationId xmlns:a16="http://schemas.microsoft.com/office/drawing/2014/main" id="{F3C61428-8BB6-4848-B744-4E7773EA7BF3}"/>
              </a:ext>
            </a:extLst>
          </p:cNvPr>
          <p:cNvSpPr/>
          <p:nvPr/>
        </p:nvSpPr>
        <p:spPr>
          <a:xfrm>
            <a:off x="7082970" y="6287527"/>
            <a:ext cx="5050972" cy="489698"/>
          </a:xfrm>
          <a:prstGeom prst="roundRect">
            <a:avLst>
              <a:gd name="adj" fmla="val 5000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Avancer Software Solutions Pvt. Ltd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61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1840535"/>
            <a:ext cx="10740579" cy="3844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1" y="358295"/>
            <a:ext cx="4470399"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PROPOSED WORK</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1848071"/>
            <a:ext cx="203200" cy="3836657"/>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1892841"/>
            <a:ext cx="10522857" cy="3730317"/>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Here we propose a system that allows users to get instant guidance on their health issues through an intelligent health care model online. (web application)</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machine learning model is fed with various symptoms and the disease or illness associated with it.</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front end interface allows user to share their symptoms and issues.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then processes user’s symptoms to check for various illness that could be associated with it.</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Here we use Random Forest a ensemble learning algorithm to predict the most accurate illness that could be associated with patient’s symptoms. </a:t>
            </a:r>
          </a:p>
        </p:txBody>
      </p:sp>
    </p:spTree>
    <p:extLst>
      <p:ext uri="{BB962C8B-B14F-4D97-AF65-F5344CB8AC3E}">
        <p14:creationId xmlns:p14="http://schemas.microsoft.com/office/powerpoint/2010/main" val="6628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263512" y="2212215"/>
            <a:ext cx="7610865" cy="334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77F02F41-35D0-4A53-B43F-FE5DC7154A26}"/>
              </a:ext>
            </a:extLst>
          </p:cNvPr>
          <p:cNvSpPr/>
          <p:nvPr/>
        </p:nvSpPr>
        <p:spPr>
          <a:xfrm>
            <a:off x="-4690" y="2211929"/>
            <a:ext cx="203200" cy="333910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96214" y="2277810"/>
            <a:ext cx="7456585" cy="3268652"/>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If the system is not able to provide suitable results means it informs the user about the type of disease or disorder it feels.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If user’s symptoms do not exactly match any disease in dataset developed, is shows the diseases user could probably have judging by his/her symptoms.</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also consists of doctor address, contacts along with Feedback and administrator dashboard for system operations.</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588FBC1-0535-400D-B59A-D9BFCD2B94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31110" y="384314"/>
            <a:ext cx="5074276" cy="6473686"/>
          </a:xfrm>
          <a:prstGeom prst="rect">
            <a:avLst/>
          </a:prstGeom>
          <a:noFill/>
          <a:ln>
            <a:noFill/>
          </a:ln>
        </p:spPr>
      </p:pic>
      <p:sp>
        <p:nvSpPr>
          <p:cNvPr id="8" name="Rectangle: Rounded Corners 7">
            <a:extLst>
              <a:ext uri="{FF2B5EF4-FFF2-40B4-BE49-F238E27FC236}">
                <a16:creationId xmlns:a16="http://schemas.microsoft.com/office/drawing/2014/main" id="{16382719-8134-4798-9074-A437BC073D2B}"/>
              </a:ext>
            </a:extLst>
          </p:cNvPr>
          <p:cNvSpPr/>
          <p:nvPr/>
        </p:nvSpPr>
        <p:spPr>
          <a:xfrm>
            <a:off x="-194771" y="358295"/>
            <a:ext cx="4470399"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PROPOSED WORK</a:t>
            </a:r>
          </a:p>
        </p:txBody>
      </p:sp>
    </p:spTree>
    <p:extLst>
      <p:ext uri="{BB962C8B-B14F-4D97-AF65-F5344CB8AC3E}">
        <p14:creationId xmlns:p14="http://schemas.microsoft.com/office/powerpoint/2010/main" val="183926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0" y="0"/>
            <a:ext cx="4921317"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656524"/>
            <a:ext cx="10740579" cy="481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4354646"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MODULES INFO. </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656487"/>
            <a:ext cx="203200" cy="4814675"/>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811369" y="1659846"/>
            <a:ext cx="11177437" cy="5115311"/>
          </a:xfrm>
          <a:prstGeom prst="rect">
            <a:avLst/>
          </a:prstGeom>
          <a:noFill/>
        </p:spPr>
        <p:txBody>
          <a:bodyPr wrap="square" rtlCol="0">
            <a:spAutoFit/>
          </a:bodyPr>
          <a:lstStyle/>
          <a:p>
            <a:pPr lvl="1" algn="just">
              <a:lnSpc>
                <a:spcPct val="150000"/>
              </a:lnSpc>
              <a:buClr>
                <a:srgbClr val="1A9292"/>
              </a:buClr>
            </a:pPr>
            <a:r>
              <a:rPr lang="en-IN" sz="2000" b="1" dirty="0">
                <a:latin typeface="Times New Roman" panose="02020603050405020304" pitchFamily="18" charset="0"/>
                <a:cs typeface="Times New Roman" panose="02020603050405020304" pitchFamily="18" charset="0"/>
              </a:rPr>
              <a:t>Anaconda: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Anaconda is a free and open-source distribution. It supports the Python and R programming languages for scientific computing and aims to simplify package management.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is the industry standard for developing, testing, and training on a single machine, enabling individual data scientists to work on it.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In this project we use almost most of the machine learning tools like Scikit-Learn, Pandas, NumPy and SciPy which is pre-installed in anaconda and PyMySQL to deal with MySQL server. </a:t>
            </a:r>
          </a:p>
          <a:p>
            <a:pPr lvl="1" algn="just">
              <a:lnSpc>
                <a:spcPct val="150000"/>
              </a:lnSpc>
              <a:buClr>
                <a:srgbClr val="1A9292"/>
              </a:buClr>
            </a:pPr>
            <a:r>
              <a:rPr lang="en-IN" sz="2000" b="1" dirty="0">
                <a:latin typeface="Times New Roman" panose="02020603050405020304" pitchFamily="18" charset="0"/>
                <a:cs typeface="Times New Roman" panose="02020603050405020304" pitchFamily="18" charset="0"/>
              </a:rPr>
              <a:t>Python: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Python is a general purpose and high-level programming language. You can use Python for developing desktop GUI applications, websites, Machine learning applications and web applications. </a:t>
            </a:r>
          </a:p>
          <a:p>
            <a:pPr lvl="1" algn="just">
              <a:lnSpc>
                <a:spcPct val="150000"/>
              </a:lnSpc>
              <a:buClr>
                <a:srgbClr val="1A9292"/>
              </a:buCl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99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0" y="0"/>
            <a:ext cx="4921317"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656524"/>
            <a:ext cx="10740579" cy="481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3" y="384314"/>
            <a:ext cx="4316009"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MODULES INFO. </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656487"/>
            <a:ext cx="203200" cy="4814675"/>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811366" y="1540576"/>
            <a:ext cx="11177440" cy="5028556"/>
          </a:xfrm>
          <a:prstGeom prst="rect">
            <a:avLst/>
          </a:prstGeom>
          <a:noFill/>
        </p:spPr>
        <p:txBody>
          <a:bodyPr wrap="square" rtlCol="0">
            <a:spAutoFit/>
          </a:bodyPr>
          <a:lstStyle/>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So, in this Health care predictor we use Python as a language to implement both machine learning work and website work with the help of flask framework. </a:t>
            </a:r>
          </a:p>
          <a:p>
            <a:pPr lvl="1" algn="just">
              <a:lnSpc>
                <a:spcPct val="150000"/>
              </a:lnSpc>
              <a:buClr>
                <a:srgbClr val="1A9292"/>
              </a:buClr>
            </a:pPr>
            <a:r>
              <a:rPr lang="en-IN" b="1" dirty="0">
                <a:latin typeface="Times New Roman" panose="02020603050405020304" pitchFamily="18" charset="0"/>
                <a:cs typeface="Times New Roman" panose="02020603050405020304" pitchFamily="18" charset="0"/>
              </a:rPr>
              <a:t>Scikit-Learn: </a:t>
            </a:r>
            <a:endParaRPr lang="en-IN" dirty="0">
              <a:latin typeface="Times New Roman" panose="02020603050405020304" pitchFamily="18" charset="0"/>
              <a:cs typeface="Times New Roman" panose="02020603050405020304" pitchFamily="18" charset="0"/>
            </a:endParaRP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Sk-learn an open source Python library that implements a range of machine learning works like pre-processing, cross validation and tuning with its rich algorithms using a unified interface on the data provided and accumulated in the system to generate various models.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our project we use Pandas module to read the csv file which contains comma separated values and convert that into a pandas DataFrame.</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Scikit-Learn simple and efficient algorithms helps to split the data set to test and train samples for compiling under various algorithms to improve the accuracy by opting the best supervised model.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SVM, Random forest, statistical modelling, decision tree analysis and logistic regression can be carried out in one place making it simple and robust for our project. </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17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5C867E49-4808-4438-8E7A-F06EFF10E895}"/>
              </a:ext>
            </a:extLst>
          </p:cNvPr>
          <p:cNvSpPr>
            <a:spLocks/>
          </p:cNvSpPr>
          <p:nvPr/>
        </p:nvSpPr>
        <p:spPr bwMode="auto">
          <a:xfrm>
            <a:off x="-1708944" y="2199559"/>
            <a:ext cx="5055394" cy="4178668"/>
          </a:xfrm>
          <a:prstGeom prst="rect">
            <a:avLst/>
          </a:prstGeom>
          <a:gradFill rotWithShape="0">
            <a:gsLst>
              <a:gs pos="0">
                <a:srgbClr val="4AE060">
                  <a:alpha val="16576"/>
                </a:srgbClr>
              </a:gs>
              <a:gs pos="100000">
                <a:srgbClr val="3EA8CA">
                  <a:alpha val="16576"/>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9218" name="Rectangle 2">
            <a:extLst>
              <a:ext uri="{FF2B5EF4-FFF2-40B4-BE49-F238E27FC236}">
                <a16:creationId xmlns:a16="http://schemas.microsoft.com/office/drawing/2014/main" id="{0EC92F47-5BDA-4B82-B456-6C4ADC89B45F}"/>
              </a:ext>
            </a:extLst>
          </p:cNvPr>
          <p:cNvSpPr>
            <a:spLocks/>
          </p:cNvSpPr>
          <p:nvPr/>
        </p:nvSpPr>
        <p:spPr bwMode="auto">
          <a:xfrm>
            <a:off x="676275" y="2659829"/>
            <a:ext cx="3695700" cy="3359727"/>
          </a:xfrm>
          <a:prstGeom prst="rect">
            <a:avLst/>
          </a:prstGeom>
          <a:gradFill rotWithShape="0">
            <a:gsLst>
              <a:gs pos="0">
                <a:srgbClr val="4AE060">
                  <a:alpha val="41840"/>
                </a:srgbClr>
              </a:gs>
              <a:gs pos="100000">
                <a:srgbClr val="3EA8CA">
                  <a:alpha val="41840"/>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9222" name="Rectangle 6">
            <a:extLst>
              <a:ext uri="{FF2B5EF4-FFF2-40B4-BE49-F238E27FC236}">
                <a16:creationId xmlns:a16="http://schemas.microsoft.com/office/drawing/2014/main" id="{D71B45C1-3DE9-42CF-A479-19A8BD5720F9}"/>
              </a:ext>
            </a:extLst>
          </p:cNvPr>
          <p:cNvSpPr>
            <a:spLocks/>
          </p:cNvSpPr>
          <p:nvPr/>
        </p:nvSpPr>
        <p:spPr bwMode="auto">
          <a:xfrm>
            <a:off x="1344479" y="3024140"/>
            <a:ext cx="4073792" cy="2529505"/>
          </a:xfrm>
          <a:prstGeom prst="rect">
            <a:avLst/>
          </a:prstGeom>
          <a:gradFill rotWithShape="0">
            <a:gsLst>
              <a:gs pos="0">
                <a:srgbClr val="4AE060">
                  <a:alpha val="62248"/>
                </a:srgbClr>
              </a:gs>
              <a:gs pos="100000">
                <a:srgbClr val="3EA8CA">
                  <a:alpha val="62248"/>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10" name="Rectangle: Rounded Corners 9">
            <a:extLst>
              <a:ext uri="{FF2B5EF4-FFF2-40B4-BE49-F238E27FC236}">
                <a16:creationId xmlns:a16="http://schemas.microsoft.com/office/drawing/2014/main" id="{B77CE317-437C-4678-86CA-C6AE626BB40C}"/>
              </a:ext>
            </a:extLst>
          </p:cNvPr>
          <p:cNvSpPr/>
          <p:nvPr/>
        </p:nvSpPr>
        <p:spPr>
          <a:xfrm>
            <a:off x="-284922" y="384314"/>
            <a:ext cx="4434891"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REQUIREMENTS</a:t>
            </a:r>
          </a:p>
        </p:txBody>
      </p:sp>
      <p:sp>
        <p:nvSpPr>
          <p:cNvPr id="11" name="Rectangle 10">
            <a:extLst>
              <a:ext uri="{FF2B5EF4-FFF2-40B4-BE49-F238E27FC236}">
                <a16:creationId xmlns:a16="http://schemas.microsoft.com/office/drawing/2014/main" id="{86DDBD33-4654-4AB6-A80F-E0F6829A0765}"/>
              </a:ext>
            </a:extLst>
          </p:cNvPr>
          <p:cNvSpPr/>
          <p:nvPr/>
        </p:nvSpPr>
        <p:spPr>
          <a:xfrm>
            <a:off x="5349176" y="1809300"/>
            <a:ext cx="5762566" cy="475938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17A0150-59F1-4331-AC12-096912EFA150}"/>
              </a:ext>
            </a:extLst>
          </p:cNvPr>
          <p:cNvSpPr/>
          <p:nvPr/>
        </p:nvSpPr>
        <p:spPr>
          <a:xfrm>
            <a:off x="5467290" y="1978611"/>
            <a:ext cx="5531423" cy="4419020"/>
          </a:xfrm>
          <a:prstGeom prst="roundRect">
            <a:avLst>
              <a:gd name="adj" fmla="val 623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800" dirty="0">
              <a:latin typeface="Arial Black" panose="020B0A04020102020204" pitchFamily="34" charset="0"/>
            </a:endParaRPr>
          </a:p>
        </p:txBody>
      </p:sp>
      <p:sp>
        <p:nvSpPr>
          <p:cNvPr id="2" name="TextBox 1">
            <a:extLst>
              <a:ext uri="{FF2B5EF4-FFF2-40B4-BE49-F238E27FC236}">
                <a16:creationId xmlns:a16="http://schemas.microsoft.com/office/drawing/2014/main" id="{623B629F-7C0C-4DD5-A126-EF43956E693B}"/>
              </a:ext>
            </a:extLst>
          </p:cNvPr>
          <p:cNvSpPr txBox="1"/>
          <p:nvPr/>
        </p:nvSpPr>
        <p:spPr>
          <a:xfrm>
            <a:off x="5536385" y="1985019"/>
            <a:ext cx="5311136" cy="4191981"/>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OS 	</a:t>
            </a:r>
            <a:r>
              <a:rPr lang="en-US" sz="2000" dirty="0">
                <a:latin typeface="Times New Roman" panose="02020603050405020304" pitchFamily="18" charset="0"/>
                <a:cs typeface="Times New Roman" panose="02020603050405020304" pitchFamily="18" charset="0"/>
              </a:rPr>
              <a:t>	: WINDOWS 10</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RAM </a:t>
            </a:r>
            <a:r>
              <a:rPr lang="en-US" sz="2000" dirty="0">
                <a:latin typeface="Times New Roman" panose="02020603050405020304" pitchFamily="18" charset="0"/>
                <a:cs typeface="Times New Roman" panose="02020603050405020304" pitchFamily="18" charset="0"/>
              </a:rPr>
              <a:t>	: 4GB or more</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Script	</a:t>
            </a:r>
            <a:r>
              <a:rPr lang="en-US" sz="2000" dirty="0">
                <a:latin typeface="Times New Roman" panose="02020603050405020304" pitchFamily="18" charset="0"/>
                <a:cs typeface="Times New Roman" panose="02020603050405020304" pitchFamily="18" charset="0"/>
              </a:rPr>
              <a:t>: Python 3.5+</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Environment	</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Anaconda 5.3 </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Libraries</a:t>
            </a:r>
            <a:r>
              <a:rPr lang="en-US" sz="2000" dirty="0">
                <a:latin typeface="Times New Roman" panose="02020603050405020304" pitchFamily="18" charset="0"/>
                <a:cs typeface="Times New Roman" panose="02020603050405020304" pitchFamily="18" charset="0"/>
              </a:rPr>
              <a:t> 	: NumPy 1.16.0, Pandas 1.0.3,                               	Matplotlib 3.2.1, Seaborn 0.10.1,     	Scikit-Learn 0.2</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Front End</a:t>
            </a:r>
            <a:r>
              <a:rPr lang="en-US" sz="2000" dirty="0">
                <a:latin typeface="Times New Roman" panose="02020603050405020304" pitchFamily="18" charset="0"/>
                <a:cs typeface="Times New Roman" panose="02020603050405020304" pitchFamily="18" charset="0"/>
              </a:rPr>
              <a:t>	: HTML5, CSS3</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Database</a:t>
            </a:r>
            <a:r>
              <a:rPr lang="en-US" sz="2000" dirty="0">
                <a:latin typeface="Times New Roman" panose="02020603050405020304" pitchFamily="18" charset="0"/>
                <a:cs typeface="Times New Roman" panose="02020603050405020304" pitchFamily="18" charset="0"/>
              </a:rPr>
              <a:t> 	: MySQL 6.0</a:t>
            </a:r>
          </a:p>
        </p:txBody>
      </p:sp>
    </p:spTree>
    <p:extLst>
      <p:ext uri="{BB962C8B-B14F-4D97-AF65-F5344CB8AC3E}">
        <p14:creationId xmlns:p14="http://schemas.microsoft.com/office/powerpoint/2010/main" val="3259709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250"/>
                                        <p:tgtEl>
                                          <p:spTgt spid="921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217"/>
                                        </p:tgtEl>
                                        <p:attrNameLst>
                                          <p:attrName>style.visibility</p:attrName>
                                        </p:attrNameLst>
                                      </p:cBhvr>
                                      <p:to>
                                        <p:strVal val="visible"/>
                                      </p:to>
                                    </p:set>
                                    <p:animEffect transition="in" filter="fade">
                                      <p:cBhvr>
                                        <p:cTn id="16" dur="250"/>
                                        <p:tgtEl>
                                          <p:spTgt spid="9217"/>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 grpId="0" animBg="1"/>
      <p:bldP spid="9218" grpId="0" animBg="1"/>
      <p:bldP spid="9222" grpId="0" animBg="1"/>
      <p:bldP spid="10" grpId="0" animBg="1"/>
      <p:bldP spid="11" grpId="0" animBg="1"/>
      <p:bldP spid="12"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2F9B04C-9EF8-4F16-84C3-2F74694C40C4}"/>
              </a:ext>
            </a:extLst>
          </p:cNvPr>
          <p:cNvSpPr/>
          <p:nvPr/>
        </p:nvSpPr>
        <p:spPr>
          <a:xfrm>
            <a:off x="-284923" y="448708"/>
            <a:ext cx="6904663" cy="684633"/>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DEMO OF IMPLEMENTATION</a:t>
            </a:r>
          </a:p>
        </p:txBody>
      </p:sp>
      <p:sp>
        <p:nvSpPr>
          <p:cNvPr id="2" name="TextBox 1">
            <a:extLst>
              <a:ext uri="{FF2B5EF4-FFF2-40B4-BE49-F238E27FC236}">
                <a16:creationId xmlns:a16="http://schemas.microsoft.com/office/drawing/2014/main" id="{EF039E3A-3851-4726-9E06-7E69DE790A7A}"/>
              </a:ext>
            </a:extLst>
          </p:cNvPr>
          <p:cNvSpPr txBox="1"/>
          <p:nvPr/>
        </p:nvSpPr>
        <p:spPr>
          <a:xfrm>
            <a:off x="4473261" y="6448980"/>
            <a:ext cx="3245476" cy="400110"/>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SAMPLE CODE SNIPPET</a:t>
            </a:r>
            <a:endParaRPr lang="en-IN" sz="20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1447C4C-3EE8-4197-8717-E4D5E7A3D0D1}"/>
              </a:ext>
            </a:extLst>
          </p:cNvPr>
          <p:cNvPicPr>
            <a:picLocks noChangeAspect="1"/>
          </p:cNvPicPr>
          <p:nvPr/>
        </p:nvPicPr>
        <p:blipFill rotWithShape="1">
          <a:blip r:embed="rId2">
            <a:extLst>
              <a:ext uri="{28A0092B-C50C-407E-A947-70E740481C1C}">
                <a14:useLocalDpi xmlns:a14="http://schemas.microsoft.com/office/drawing/2010/main" val="0"/>
              </a:ext>
            </a:extLst>
          </a:blip>
          <a:srcRect r="13218"/>
          <a:stretch/>
        </p:blipFill>
        <p:spPr>
          <a:xfrm>
            <a:off x="1570314" y="1319235"/>
            <a:ext cx="8771420" cy="5129745"/>
          </a:xfrm>
          <a:prstGeom prst="rect">
            <a:avLst/>
          </a:prstGeom>
        </p:spPr>
      </p:pic>
    </p:spTree>
    <p:extLst>
      <p:ext uri="{BB962C8B-B14F-4D97-AF65-F5344CB8AC3E}">
        <p14:creationId xmlns:p14="http://schemas.microsoft.com/office/powerpoint/2010/main" val="407996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7092DEA-E031-46F4-ACC9-176D66ABA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90" y="542279"/>
            <a:ext cx="5440097" cy="5173821"/>
          </a:xfrm>
          <a:prstGeom prst="rect">
            <a:avLst/>
          </a:prstGeom>
        </p:spPr>
      </p:pic>
      <p:pic>
        <p:nvPicPr>
          <p:cNvPr id="8" name="Picture 7">
            <a:extLst>
              <a:ext uri="{FF2B5EF4-FFF2-40B4-BE49-F238E27FC236}">
                <a16:creationId xmlns:a16="http://schemas.microsoft.com/office/drawing/2014/main" id="{37370E4A-0C85-42C1-92C6-CDA5F9C7A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543" y="180439"/>
            <a:ext cx="2661205" cy="2804350"/>
          </a:xfrm>
          <a:prstGeom prst="rect">
            <a:avLst/>
          </a:prstGeom>
        </p:spPr>
      </p:pic>
      <p:pic>
        <p:nvPicPr>
          <p:cNvPr id="10" name="Picture 9">
            <a:extLst>
              <a:ext uri="{FF2B5EF4-FFF2-40B4-BE49-F238E27FC236}">
                <a16:creationId xmlns:a16="http://schemas.microsoft.com/office/drawing/2014/main" id="{CA14FB0A-8B82-4D8C-B99A-01252C27A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650" y="3129190"/>
            <a:ext cx="2752295" cy="2882429"/>
          </a:xfrm>
          <a:prstGeom prst="rect">
            <a:avLst/>
          </a:prstGeom>
        </p:spPr>
      </p:pic>
      <p:pic>
        <p:nvPicPr>
          <p:cNvPr id="12" name="Picture 11">
            <a:extLst>
              <a:ext uri="{FF2B5EF4-FFF2-40B4-BE49-F238E27FC236}">
                <a16:creationId xmlns:a16="http://schemas.microsoft.com/office/drawing/2014/main" id="{B304C515-9507-4938-8073-4D18B2BF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542" y="3129190"/>
            <a:ext cx="2661205" cy="2817363"/>
          </a:xfrm>
          <a:prstGeom prst="rect">
            <a:avLst/>
          </a:prstGeom>
        </p:spPr>
      </p:pic>
      <p:pic>
        <p:nvPicPr>
          <p:cNvPr id="14" name="Picture 13">
            <a:extLst>
              <a:ext uri="{FF2B5EF4-FFF2-40B4-BE49-F238E27FC236}">
                <a16:creationId xmlns:a16="http://schemas.microsoft.com/office/drawing/2014/main" id="{DAB4A499-7C01-43B1-BBF4-338BD7417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4650" y="167426"/>
            <a:ext cx="2752295" cy="2817363"/>
          </a:xfrm>
          <a:prstGeom prst="rect">
            <a:avLst/>
          </a:prstGeom>
        </p:spPr>
      </p:pic>
      <p:sp>
        <p:nvSpPr>
          <p:cNvPr id="15" name="TextBox 14">
            <a:extLst>
              <a:ext uri="{FF2B5EF4-FFF2-40B4-BE49-F238E27FC236}">
                <a16:creationId xmlns:a16="http://schemas.microsoft.com/office/drawing/2014/main" id="{F1D3BC2D-FCCB-4BA1-BAA7-38DAED62940B}"/>
              </a:ext>
            </a:extLst>
          </p:cNvPr>
          <p:cNvSpPr txBox="1"/>
          <p:nvPr/>
        </p:nvSpPr>
        <p:spPr>
          <a:xfrm>
            <a:off x="790580" y="5826953"/>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CORRELATION GRAPH ON DATASET</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E0E12C8-BEAD-43EE-AB5F-3EF6AB34CD97}"/>
              </a:ext>
            </a:extLst>
          </p:cNvPr>
          <p:cNvSpPr txBox="1"/>
          <p:nvPr/>
        </p:nvSpPr>
        <p:spPr>
          <a:xfrm>
            <a:off x="6916792" y="6174532"/>
            <a:ext cx="4135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CONFUSION MATRIX OF 4 MODELS</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78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1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3920141" y="617105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ACCURACY BAR GARPH</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2819C8-4577-475E-BFF3-6478323ECA5A}"/>
              </a:ext>
            </a:extLst>
          </p:cNvPr>
          <p:cNvPicPr>
            <a:picLocks noChangeAspect="1"/>
          </p:cNvPicPr>
          <p:nvPr/>
        </p:nvPicPr>
        <p:blipFill rotWithShape="1">
          <a:blip r:embed="rId2">
            <a:extLst>
              <a:ext uri="{28A0092B-C50C-407E-A947-70E740481C1C}">
                <a14:useLocalDpi xmlns:a14="http://schemas.microsoft.com/office/drawing/2010/main" val="0"/>
              </a:ext>
            </a:extLst>
          </a:blip>
          <a:srcRect l="9346" t="25715" r="26307" b="13273"/>
          <a:stretch/>
        </p:blipFill>
        <p:spPr>
          <a:xfrm>
            <a:off x="1506828" y="761438"/>
            <a:ext cx="9929611" cy="5306095"/>
          </a:xfrm>
          <a:prstGeom prst="rect">
            <a:avLst/>
          </a:prstGeom>
        </p:spPr>
      </p:pic>
    </p:spTree>
    <p:extLst>
      <p:ext uri="{BB962C8B-B14F-4D97-AF65-F5344CB8AC3E}">
        <p14:creationId xmlns:p14="http://schemas.microsoft.com/office/powerpoint/2010/main" val="240465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956190"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LOGIN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CBF79E-5555-4544-ABE4-F16CB1A7D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97" y="572404"/>
            <a:ext cx="5927903" cy="5235968"/>
          </a:xfrm>
          <a:prstGeom prst="rect">
            <a:avLst/>
          </a:prstGeom>
        </p:spPr>
      </p:pic>
      <p:pic>
        <p:nvPicPr>
          <p:cNvPr id="6" name="Picture 5">
            <a:extLst>
              <a:ext uri="{FF2B5EF4-FFF2-40B4-BE49-F238E27FC236}">
                <a16:creationId xmlns:a16="http://schemas.microsoft.com/office/drawing/2014/main" id="{7D5B0C8E-FF77-4027-ABF2-B7A9B32A8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98" y="572404"/>
            <a:ext cx="5777649" cy="5235968"/>
          </a:xfrm>
          <a:prstGeom prst="rect">
            <a:avLst/>
          </a:prstGeom>
        </p:spPr>
      </p:pic>
      <p:sp>
        <p:nvSpPr>
          <p:cNvPr id="9" name="TextBox 8">
            <a:extLst>
              <a:ext uri="{FF2B5EF4-FFF2-40B4-BE49-F238E27FC236}">
                <a16:creationId xmlns:a16="http://schemas.microsoft.com/office/drawing/2014/main" id="{4C5D4949-46DE-45B3-8289-676AE0D60F48}"/>
              </a:ext>
            </a:extLst>
          </p:cNvPr>
          <p:cNvSpPr txBox="1"/>
          <p:nvPr/>
        </p:nvSpPr>
        <p:spPr>
          <a:xfrm>
            <a:off x="6977064"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REGISTRATION PAGE</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3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884894" y="6039705"/>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DISEASE PREDICTION PAGE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5D4949-46DE-45B3-8289-676AE0D60F48}"/>
              </a:ext>
            </a:extLst>
          </p:cNvPr>
          <p:cNvSpPr txBox="1"/>
          <p:nvPr/>
        </p:nvSpPr>
        <p:spPr>
          <a:xfrm>
            <a:off x="6955392" y="6039705"/>
            <a:ext cx="463176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HEART ANALYSIS PREDICTION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C85888E-FE42-432D-9AD8-E1CB7707E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6" y="384592"/>
            <a:ext cx="5765440" cy="5346507"/>
          </a:xfrm>
          <a:prstGeom prst="rect">
            <a:avLst/>
          </a:prstGeom>
        </p:spPr>
      </p:pic>
      <p:pic>
        <p:nvPicPr>
          <p:cNvPr id="7" name="Picture 6">
            <a:extLst>
              <a:ext uri="{FF2B5EF4-FFF2-40B4-BE49-F238E27FC236}">
                <a16:creationId xmlns:a16="http://schemas.microsoft.com/office/drawing/2014/main" id="{5EE0ACF6-B0E5-4A21-BFDF-1108ED1E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254" y="384591"/>
            <a:ext cx="5765441" cy="5346507"/>
          </a:xfrm>
          <a:prstGeom prst="rect">
            <a:avLst/>
          </a:prstGeom>
        </p:spPr>
      </p:pic>
    </p:spTree>
    <p:extLst>
      <p:ext uri="{BB962C8B-B14F-4D97-AF65-F5344CB8AC3E}">
        <p14:creationId xmlns:p14="http://schemas.microsoft.com/office/powerpoint/2010/main" val="2119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F8526-A3CB-47FE-B104-44F89F069259}"/>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4D02763E-7D4E-4EBB-9EFC-43C8A6C086D3}"/>
              </a:ext>
            </a:extLst>
          </p:cNvPr>
          <p:cNvSpPr/>
          <p:nvPr/>
        </p:nvSpPr>
        <p:spPr>
          <a:xfrm>
            <a:off x="-284922" y="384314"/>
            <a:ext cx="2810408"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TITLE</a:t>
            </a:r>
          </a:p>
        </p:txBody>
      </p:sp>
      <p:sp>
        <p:nvSpPr>
          <p:cNvPr id="8" name="Rectangle 7">
            <a:extLst>
              <a:ext uri="{FF2B5EF4-FFF2-40B4-BE49-F238E27FC236}">
                <a16:creationId xmlns:a16="http://schemas.microsoft.com/office/drawing/2014/main" id="{70F81B2C-1E44-4D21-9C52-C090EA6F9200}"/>
              </a:ext>
            </a:extLst>
          </p:cNvPr>
          <p:cNvSpPr/>
          <p:nvPr/>
        </p:nvSpPr>
        <p:spPr>
          <a:xfrm>
            <a:off x="2976692" y="1927258"/>
            <a:ext cx="6972705" cy="2442315"/>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806A632-3EA0-4FB8-9B33-99BC7FFA9E6E}"/>
              </a:ext>
            </a:extLst>
          </p:cNvPr>
          <p:cNvSpPr/>
          <p:nvPr/>
        </p:nvSpPr>
        <p:spPr>
          <a:xfrm>
            <a:off x="3119075" y="2013719"/>
            <a:ext cx="6693022" cy="2267654"/>
          </a:xfrm>
          <a:prstGeom prst="roundRect">
            <a:avLst>
              <a:gd name="adj" fmla="val 623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Arial Black" panose="020B0A04020102020204" pitchFamily="34" charset="0"/>
              </a:rPr>
              <a:t>Healthcare Predictor using ML Algorithm</a:t>
            </a:r>
            <a:endParaRPr lang="en-IN" sz="4000" dirty="0">
              <a:latin typeface="Arial Black" panose="020B0A04020102020204" pitchFamily="34" charset="0"/>
            </a:endParaRPr>
          </a:p>
        </p:txBody>
      </p:sp>
    </p:spTree>
    <p:extLst>
      <p:ext uri="{BB962C8B-B14F-4D97-AF65-F5344CB8AC3E}">
        <p14:creationId xmlns:p14="http://schemas.microsoft.com/office/powerpoint/2010/main" val="22272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884894" y="6039705"/>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DISEASE PRECAUTIONS PAGE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5D4949-46DE-45B3-8289-676AE0D60F48}"/>
              </a:ext>
            </a:extLst>
          </p:cNvPr>
          <p:cNvSpPr txBox="1"/>
          <p:nvPr/>
        </p:nvSpPr>
        <p:spPr>
          <a:xfrm>
            <a:off x="6977064"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HEART PRECAUTIONS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C485B9B-4DF6-44AB-BC06-8C6548D1C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42" y="298963"/>
            <a:ext cx="5656518" cy="5665126"/>
          </a:xfrm>
          <a:prstGeom prst="rect">
            <a:avLst/>
          </a:prstGeom>
        </p:spPr>
      </p:pic>
      <p:pic>
        <p:nvPicPr>
          <p:cNvPr id="12" name="Picture 11">
            <a:extLst>
              <a:ext uri="{FF2B5EF4-FFF2-40B4-BE49-F238E27FC236}">
                <a16:creationId xmlns:a16="http://schemas.microsoft.com/office/drawing/2014/main" id="{8DC7C475-C489-415D-8790-FA58AC80B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42" y="298963"/>
            <a:ext cx="5656517" cy="5665126"/>
          </a:xfrm>
          <a:prstGeom prst="rect">
            <a:avLst/>
          </a:prstGeom>
        </p:spPr>
      </p:pic>
    </p:spTree>
    <p:extLst>
      <p:ext uri="{BB962C8B-B14F-4D97-AF65-F5344CB8AC3E}">
        <p14:creationId xmlns:p14="http://schemas.microsoft.com/office/powerpoint/2010/main" val="42447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F8526-A3CB-47FE-B104-44F89F069259}"/>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4D02763E-7D4E-4EBB-9EFC-43C8A6C086D3}"/>
              </a:ext>
            </a:extLst>
          </p:cNvPr>
          <p:cNvSpPr/>
          <p:nvPr/>
        </p:nvSpPr>
        <p:spPr>
          <a:xfrm>
            <a:off x="-284923" y="384314"/>
            <a:ext cx="4019795"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PAPER PROOF</a:t>
            </a:r>
          </a:p>
        </p:txBody>
      </p:sp>
      <p:sp>
        <p:nvSpPr>
          <p:cNvPr id="8" name="Rectangle 7">
            <a:extLst>
              <a:ext uri="{FF2B5EF4-FFF2-40B4-BE49-F238E27FC236}">
                <a16:creationId xmlns:a16="http://schemas.microsoft.com/office/drawing/2014/main" id="{70F81B2C-1E44-4D21-9C52-C090EA6F9200}"/>
              </a:ext>
            </a:extLst>
          </p:cNvPr>
          <p:cNvSpPr/>
          <p:nvPr/>
        </p:nvSpPr>
        <p:spPr>
          <a:xfrm>
            <a:off x="1297039" y="1478157"/>
            <a:ext cx="9740776" cy="502646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1E5FA26-B23F-41A7-A651-09BEC3FE268D}"/>
              </a:ext>
            </a:extLst>
          </p:cNvPr>
          <p:cNvPicPr>
            <a:picLocks noChangeAspect="1"/>
          </p:cNvPicPr>
          <p:nvPr/>
        </p:nvPicPr>
        <p:blipFill rotWithShape="1">
          <a:blip r:embed="rId4">
            <a:extLst>
              <a:ext uri="{28A0092B-C50C-407E-A947-70E740481C1C}">
                <a14:useLocalDpi xmlns:a14="http://schemas.microsoft.com/office/drawing/2010/main" val="0"/>
              </a:ext>
            </a:extLst>
          </a:blip>
          <a:srcRect l="18908" t="24141" r="17816" b="5131"/>
          <a:stretch/>
        </p:blipFill>
        <p:spPr>
          <a:xfrm>
            <a:off x="1442434" y="1617887"/>
            <a:ext cx="9452527" cy="4731836"/>
          </a:xfrm>
          <a:prstGeom prst="rect">
            <a:avLst/>
          </a:prstGeom>
        </p:spPr>
      </p:pic>
    </p:spTree>
    <p:extLst>
      <p:ext uri="{BB962C8B-B14F-4D97-AF65-F5344CB8AC3E}">
        <p14:creationId xmlns:p14="http://schemas.microsoft.com/office/powerpoint/2010/main" val="30676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1500533"/>
            <a:ext cx="10740579" cy="5116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0" y="358295"/>
            <a:ext cx="3903886"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REFERENCES</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1509316"/>
            <a:ext cx="203200" cy="510659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1500533"/>
            <a:ext cx="10631719" cy="5115311"/>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Shaikh Abdul Hannan, A.V. Mane, R. R. </a:t>
            </a:r>
            <a:r>
              <a:rPr lang="en-IN" sz="2000" dirty="0" err="1">
                <a:latin typeface="Times New Roman" panose="02020603050405020304" pitchFamily="18" charset="0"/>
                <a:cs typeface="Times New Roman" panose="02020603050405020304" pitchFamily="18" charset="0"/>
              </a:rPr>
              <a:t>Manza</a:t>
            </a:r>
            <a:r>
              <a:rPr lang="en-IN" sz="2000" dirty="0">
                <a:latin typeface="Times New Roman" panose="02020603050405020304" pitchFamily="18" charset="0"/>
                <a:cs typeface="Times New Roman" panose="02020603050405020304" pitchFamily="18" charset="0"/>
              </a:rPr>
              <a:t>, and R. J. Ramteke, Dec 2010, “Prediction of Heart Disease Medical Prescription using Radial Basis Function”, IEEE International Conference on Computational Intelligence and Computing Research (ICCIC)</a:t>
            </a:r>
          </a:p>
          <a:p>
            <a:pPr marL="342900" indent="-342900">
              <a:lnSpc>
                <a:spcPct val="150000"/>
              </a:lnSpc>
              <a:buClr>
                <a:srgbClr val="1A9292"/>
              </a:buClr>
              <a:buFont typeface="Wingdings" panose="05000000000000000000" pitchFamily="2" charset="2"/>
              <a:buChar char="§"/>
            </a:pPr>
            <a:r>
              <a:rPr lang="en-IN" sz="2000" dirty="0" err="1">
                <a:latin typeface="Times New Roman" panose="02020603050405020304" pitchFamily="18" charset="0"/>
                <a:cs typeface="Times New Roman" panose="02020603050405020304" pitchFamily="18" charset="0"/>
              </a:rPr>
              <a:t>Mrudula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Gudadhe</a:t>
            </a:r>
            <a:r>
              <a:rPr lang="en-IN" sz="2000" dirty="0">
                <a:latin typeface="Times New Roman" panose="02020603050405020304" pitchFamily="18" charset="0"/>
                <a:cs typeface="Times New Roman" panose="02020603050405020304" pitchFamily="18" charset="0"/>
              </a:rPr>
              <a:t>, Kapil </a:t>
            </a:r>
            <a:r>
              <a:rPr lang="en-IN" sz="2000" dirty="0" err="1">
                <a:latin typeface="Times New Roman" panose="02020603050405020304" pitchFamily="18" charset="0"/>
                <a:cs typeface="Times New Roman" panose="02020603050405020304" pitchFamily="18" charset="0"/>
              </a:rPr>
              <a:t>Wankhade</a:t>
            </a:r>
            <a:r>
              <a:rPr lang="en-IN" sz="2000" dirty="0">
                <a:latin typeface="Times New Roman" panose="02020603050405020304" pitchFamily="18" charset="0"/>
                <a:cs typeface="Times New Roman" panose="02020603050405020304" pitchFamily="18" charset="0"/>
              </a:rPr>
              <a:t>, and Snehlata </a:t>
            </a:r>
            <a:r>
              <a:rPr lang="en-IN" sz="2000" dirty="0" err="1">
                <a:latin typeface="Times New Roman" panose="02020603050405020304" pitchFamily="18" charset="0"/>
                <a:cs typeface="Times New Roman" panose="02020603050405020304" pitchFamily="18" charset="0"/>
              </a:rPr>
              <a:t>Dongre</a:t>
            </a:r>
            <a:r>
              <a:rPr lang="en-IN" sz="2000" dirty="0">
                <a:latin typeface="Times New Roman" panose="02020603050405020304" pitchFamily="18" charset="0"/>
                <a:cs typeface="Times New Roman" panose="02020603050405020304" pitchFamily="18" charset="0"/>
              </a:rPr>
              <a:t>, Sept 2010,“Decision Support System for Heart Disease Based on Support Vector Machine and Artificial Neural Network”, International Conference on Computer and Communication Technology (ICCCT),DOI:10.1109/ICCCT.2010.5640377, 17-19.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http://www.heart.org/HEARTORG/Conditions/HeartAttack/WarningSignsofa </a:t>
            </a:r>
            <a:r>
              <a:rPr lang="en-IN" sz="2000" dirty="0" err="1">
                <a:latin typeface="Times New Roman" panose="02020603050405020304" pitchFamily="18" charset="0"/>
                <a:cs typeface="Times New Roman" panose="02020603050405020304" pitchFamily="18" charset="0"/>
              </a:rPr>
              <a:t>HeartAttack</a:t>
            </a:r>
            <a:r>
              <a:rPr lang="en-IN" sz="2000" dirty="0">
                <a:latin typeface="Times New Roman" panose="02020603050405020304" pitchFamily="18" charset="0"/>
                <a:cs typeface="Times New Roman" panose="02020603050405020304" pitchFamily="18" charset="0"/>
              </a:rPr>
              <a:t>/Warning-Signs-of-aHeartAttack_UCM_002039_Article.jsp#.WNpKgPl97IU.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www.who.int/cardiovascular_diseases/en/. http://food.ndtv.com/health/world-heart-day-2015-heart-disease-in-india-is-agrowing-concern-ansari-1224160.</a:t>
            </a:r>
          </a:p>
        </p:txBody>
      </p:sp>
    </p:spTree>
    <p:extLst>
      <p:ext uri="{BB962C8B-B14F-4D97-AF65-F5344CB8AC3E}">
        <p14:creationId xmlns:p14="http://schemas.microsoft.com/office/powerpoint/2010/main" val="7372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2118300"/>
            <a:ext cx="10740579" cy="3494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0" y="358295"/>
            <a:ext cx="3903886"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REFERENCES</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2125493"/>
            <a:ext cx="203200" cy="3487870"/>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2111221"/>
            <a:ext cx="10631719" cy="3268652"/>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Wikipedia on cardiovascular diseases : https://en.wikipedia.org/wiki/Cardiovascular_disease.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AH Chen, SY Huang, PS Hong, CH Cheng, and EJ Lin,2011, “HDPS: Heart Disease Prediction System”, Computing in Cardiology, ISSN: 0276-6574, pp.557- 560.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Manpreet Singh, Levi Monteiro Martins, Patrick </a:t>
            </a:r>
            <a:r>
              <a:rPr lang="en-IN" sz="2000" dirty="0" err="1">
                <a:latin typeface="Times New Roman" panose="02020603050405020304" pitchFamily="18" charset="0"/>
                <a:cs typeface="Times New Roman" panose="02020603050405020304" pitchFamily="18" charset="0"/>
              </a:rPr>
              <a:t>Joanis</a:t>
            </a:r>
            <a:r>
              <a:rPr lang="en-IN" sz="2000" dirty="0">
                <a:latin typeface="Times New Roman" panose="02020603050405020304" pitchFamily="18" charset="0"/>
                <a:cs typeface="Times New Roman" panose="02020603050405020304" pitchFamily="18" charset="0"/>
              </a:rPr>
              <a:t>, and Vijay K. Mago,2016, “Building a Cardiovascular Disease Predictive Model using Structural Equation Model &amp; Fuzzy Cognitive Map”, IEEE International Conference on Fuzzy Systems (FUZZ), pp. 1377-1382.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Kaggle – A data set collection hub.</a:t>
            </a:r>
          </a:p>
        </p:txBody>
      </p:sp>
    </p:spTree>
    <p:extLst>
      <p:ext uri="{BB962C8B-B14F-4D97-AF65-F5344CB8AC3E}">
        <p14:creationId xmlns:p14="http://schemas.microsoft.com/office/powerpoint/2010/main" val="319433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CAD1C9F-9DE2-4869-9AB6-75AA69D62D16}"/>
              </a:ext>
            </a:extLst>
          </p:cNvPr>
          <p:cNvSpPr>
            <a:spLocks/>
          </p:cNvSpPr>
          <p:nvPr/>
        </p:nvSpPr>
        <p:spPr bwMode="auto">
          <a:xfrm>
            <a:off x="-1" y="-1"/>
            <a:ext cx="7474227" cy="6957391"/>
          </a:xfrm>
          <a:prstGeom prst="rect">
            <a:avLst/>
          </a:prstGeom>
          <a:gradFill rotWithShape="0">
            <a:gsLst>
              <a:gs pos="0">
                <a:srgbClr val="4AE060">
                  <a:alpha val="16576"/>
                </a:srgbClr>
              </a:gs>
              <a:gs pos="100000">
                <a:srgbClr val="3EA8CA">
                  <a:alpha val="16576"/>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 name="Rectangle: Rounded Corners 1">
            <a:extLst>
              <a:ext uri="{FF2B5EF4-FFF2-40B4-BE49-F238E27FC236}">
                <a16:creationId xmlns:a16="http://schemas.microsoft.com/office/drawing/2014/main" id="{75E85FF7-6C9E-45D3-8DCF-522189C54AF0}"/>
              </a:ext>
            </a:extLst>
          </p:cNvPr>
          <p:cNvSpPr/>
          <p:nvPr/>
        </p:nvSpPr>
        <p:spPr>
          <a:xfrm>
            <a:off x="-284921" y="384314"/>
            <a:ext cx="2286000"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TEAM</a:t>
            </a:r>
          </a:p>
        </p:txBody>
      </p:sp>
      <p:sp>
        <p:nvSpPr>
          <p:cNvPr id="3" name="Rectangle: Rounded Corners 2">
            <a:extLst>
              <a:ext uri="{FF2B5EF4-FFF2-40B4-BE49-F238E27FC236}">
                <a16:creationId xmlns:a16="http://schemas.microsoft.com/office/drawing/2014/main" id="{11942CAB-0561-494F-A114-05A898FC6F34}"/>
              </a:ext>
            </a:extLst>
          </p:cNvPr>
          <p:cNvSpPr/>
          <p:nvPr/>
        </p:nvSpPr>
        <p:spPr>
          <a:xfrm>
            <a:off x="351180" y="2266122"/>
            <a:ext cx="6645968" cy="1391477"/>
          </a:xfrm>
          <a:prstGeom prst="roundRect">
            <a:avLst>
              <a:gd name="adj" fmla="val 10775"/>
            </a:avLst>
          </a:prstGeom>
          <a:solidFill>
            <a:schemeClr val="lt1"/>
          </a:solidFill>
          <a:ln w="76200">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800" b="1"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rPr>
              <a:t>Dr K Kartheeban (Guide)</a:t>
            </a:r>
          </a:p>
          <a:p>
            <a:pPr algn="r">
              <a:lnSpc>
                <a:spcPct val="150000"/>
              </a:lnSpc>
            </a:pPr>
            <a:r>
              <a:rPr lang="en-US" sz="2400"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rPr>
              <a:t>Associate Prof. - CSE</a:t>
            </a:r>
            <a:endParaRPr lang="en-US" sz="3000"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643AEDA-AB4C-4B5E-8836-D25DB919A5D4}"/>
              </a:ext>
            </a:extLst>
          </p:cNvPr>
          <p:cNvSpPr/>
          <p:nvPr/>
        </p:nvSpPr>
        <p:spPr>
          <a:xfrm>
            <a:off x="351181" y="3783492"/>
            <a:ext cx="1832112" cy="1484246"/>
          </a:xfrm>
          <a:prstGeom prst="roundRect">
            <a:avLst>
              <a:gd name="adj" fmla="val 10131"/>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Malasree</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IV-CSE-B</a:t>
            </a:r>
          </a:p>
        </p:txBody>
      </p:sp>
      <p:sp>
        <p:nvSpPr>
          <p:cNvPr id="9" name="Rectangle: Rounded Corners 8">
            <a:extLst>
              <a:ext uri="{FF2B5EF4-FFF2-40B4-BE49-F238E27FC236}">
                <a16:creationId xmlns:a16="http://schemas.microsoft.com/office/drawing/2014/main" id="{EC43F8C3-916E-43BC-A95E-5FEB83398A0D}"/>
              </a:ext>
            </a:extLst>
          </p:cNvPr>
          <p:cNvSpPr/>
          <p:nvPr/>
        </p:nvSpPr>
        <p:spPr>
          <a:xfrm>
            <a:off x="2428458" y="3783492"/>
            <a:ext cx="2034209" cy="1484246"/>
          </a:xfrm>
          <a:prstGeom prst="roundRect">
            <a:avLst>
              <a:gd name="adj" fmla="val 7452"/>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Nagalakshmi</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IV-CSE-B</a:t>
            </a:r>
          </a:p>
        </p:txBody>
      </p:sp>
      <p:sp>
        <p:nvSpPr>
          <p:cNvPr id="10" name="Rectangle: Rounded Corners 9">
            <a:extLst>
              <a:ext uri="{FF2B5EF4-FFF2-40B4-BE49-F238E27FC236}">
                <a16:creationId xmlns:a16="http://schemas.microsoft.com/office/drawing/2014/main" id="{4E67D5E8-62AA-4587-88DE-81F8DA61AF32}"/>
              </a:ext>
            </a:extLst>
          </p:cNvPr>
          <p:cNvSpPr/>
          <p:nvPr/>
        </p:nvSpPr>
        <p:spPr>
          <a:xfrm>
            <a:off x="4707832" y="3783492"/>
            <a:ext cx="2256180" cy="1484246"/>
          </a:xfrm>
          <a:prstGeom prst="roundRect">
            <a:avLst>
              <a:gd name="adj" fmla="val 7452"/>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Vamshikrishna</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IV-CSE-C</a:t>
            </a:r>
          </a:p>
        </p:txBody>
      </p:sp>
      <p:sp>
        <p:nvSpPr>
          <p:cNvPr id="11" name="Rectangle 10">
            <a:extLst>
              <a:ext uri="{FF2B5EF4-FFF2-40B4-BE49-F238E27FC236}">
                <a16:creationId xmlns:a16="http://schemas.microsoft.com/office/drawing/2014/main" id="{6028C953-AA61-4669-8F1B-6673C957B2D4}"/>
              </a:ext>
            </a:extLst>
          </p:cNvPr>
          <p:cNvSpPr/>
          <p:nvPr/>
        </p:nvSpPr>
        <p:spPr>
          <a:xfrm>
            <a:off x="7972035" y="2327762"/>
            <a:ext cx="3935910" cy="282178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504CB39B-0A5A-41A2-BA84-45E38252DFDB}"/>
              </a:ext>
            </a:extLst>
          </p:cNvPr>
          <p:cNvSpPr/>
          <p:nvPr/>
        </p:nvSpPr>
        <p:spPr>
          <a:xfrm>
            <a:off x="8163339" y="2500855"/>
            <a:ext cx="3564835" cy="2428954"/>
          </a:xfrm>
          <a:prstGeom prst="roundRect">
            <a:avLst>
              <a:gd name="adj" fmla="val 4482"/>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800" dirty="0">
              <a:latin typeface="Arial Black" panose="020B0A04020102020204" pitchFamily="34" charset="0"/>
            </a:endParaRPr>
          </a:p>
        </p:txBody>
      </p:sp>
      <p:sp>
        <p:nvSpPr>
          <p:cNvPr id="14" name="TextBox 13">
            <a:extLst>
              <a:ext uri="{FF2B5EF4-FFF2-40B4-BE49-F238E27FC236}">
                <a16:creationId xmlns:a16="http://schemas.microsoft.com/office/drawing/2014/main" id="{3E1B7937-D8FC-4BBA-B873-2595A3FE68D5}"/>
              </a:ext>
            </a:extLst>
          </p:cNvPr>
          <p:cNvSpPr txBox="1"/>
          <p:nvPr/>
        </p:nvSpPr>
        <p:spPr>
          <a:xfrm>
            <a:off x="8290094" y="2615267"/>
            <a:ext cx="3299791" cy="2246769"/>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a:t>
            </a:r>
            <a:r>
              <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Alone we can do so little, together we can do Wonders.”</a:t>
            </a:r>
          </a:p>
          <a:p>
            <a:pPr algn="just"/>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r"/>
            <a:r>
              <a:rPr lang="en-IN" sz="2800" dirty="0">
                <a:latin typeface="Times New Roman" panose="02020603050405020304" pitchFamily="18" charset="0"/>
                <a:cs typeface="Times New Roman" panose="02020603050405020304" pitchFamily="18" charset="0"/>
              </a:rPr>
              <a:t> </a:t>
            </a:r>
            <a:r>
              <a:rPr lang="en-IN" sz="2800" i="1" dirty="0">
                <a:latin typeface="Times New Roman" panose="02020603050405020304" pitchFamily="18" charset="0"/>
                <a:cs typeface="Times New Roman" panose="02020603050405020304" pitchFamily="18" charset="0"/>
              </a:rPr>
              <a:t>--Helen Keller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8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animBg="1"/>
      <p:bldP spid="10" grpId="0" animBg="1"/>
      <p:bldP spid="11" grpId="0" animBg="1"/>
      <p:bldP spid="12"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7FC15-94BB-4D6D-8CA8-249748ECDB94}"/>
              </a:ext>
            </a:extLst>
          </p:cNvPr>
          <p:cNvSpPr/>
          <p:nvPr/>
        </p:nvSpPr>
        <p:spPr>
          <a:xfrm>
            <a:off x="0" y="-39756"/>
            <a:ext cx="121920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AA1A697-F6B7-4E48-B1CD-1C527474C089}"/>
              </a:ext>
            </a:extLst>
          </p:cNvPr>
          <p:cNvSpPr/>
          <p:nvPr/>
        </p:nvSpPr>
        <p:spPr>
          <a:xfrm>
            <a:off x="2981739" y="1160826"/>
            <a:ext cx="9223513" cy="45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C8AE991-9730-4C30-B749-29FD33F1F76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974494" y="1160826"/>
            <a:ext cx="4217505" cy="4562850"/>
          </a:xfrm>
          <a:prstGeom prst="rect">
            <a:avLst/>
          </a:prstGeom>
        </p:spPr>
      </p:pic>
      <p:sp>
        <p:nvSpPr>
          <p:cNvPr id="10" name="TextBox 9">
            <a:extLst>
              <a:ext uri="{FF2B5EF4-FFF2-40B4-BE49-F238E27FC236}">
                <a16:creationId xmlns:a16="http://schemas.microsoft.com/office/drawing/2014/main" id="{F5536B30-B196-42F7-87A9-936C7301C2CE}"/>
              </a:ext>
            </a:extLst>
          </p:cNvPr>
          <p:cNvSpPr txBox="1"/>
          <p:nvPr/>
        </p:nvSpPr>
        <p:spPr>
          <a:xfrm>
            <a:off x="3082787" y="2011522"/>
            <a:ext cx="4790659" cy="3046988"/>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Venue:</a:t>
            </a:r>
          </a:p>
          <a:p>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Computer science</a:t>
            </a:r>
          </a:p>
          <a:p>
            <a:pPr lvl="1"/>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Kalasalingam Academy of Research and Education</a:t>
            </a:r>
          </a:p>
          <a:p>
            <a:pPr lvl="1"/>
            <a:endParaRPr lang="en-US" sz="2400" dirty="0">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Krishnankoil, Tamilnadu</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80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7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AB890-0019-4B00-9A0F-BB5609485FDC}"/>
              </a:ext>
            </a:extLst>
          </p:cNvPr>
          <p:cNvSpPr/>
          <p:nvPr/>
        </p:nvSpPr>
        <p:spPr>
          <a:xfrm>
            <a:off x="0" y="0"/>
            <a:ext cx="10325099" cy="6858000"/>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E15F7FE-B760-4F7C-A151-07F1F1CAE829}"/>
              </a:ext>
            </a:extLst>
          </p:cNvPr>
          <p:cNvSpPr/>
          <p:nvPr/>
        </p:nvSpPr>
        <p:spPr>
          <a:xfrm>
            <a:off x="-284922" y="384314"/>
            <a:ext cx="284259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AGENDA</a:t>
            </a:r>
          </a:p>
        </p:txBody>
      </p:sp>
      <p:sp>
        <p:nvSpPr>
          <p:cNvPr id="5" name="Rectangle 4">
            <a:extLst>
              <a:ext uri="{FF2B5EF4-FFF2-40B4-BE49-F238E27FC236}">
                <a16:creationId xmlns:a16="http://schemas.microsoft.com/office/drawing/2014/main" id="{6A71354A-B23D-41FA-BC7E-27542B61DBBF}"/>
              </a:ext>
            </a:extLst>
          </p:cNvPr>
          <p:cNvSpPr/>
          <p:nvPr/>
        </p:nvSpPr>
        <p:spPr>
          <a:xfrm>
            <a:off x="5067649" y="758109"/>
            <a:ext cx="5257449"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Abstract &amp; Objective</a:t>
            </a:r>
            <a:endParaRPr lang="en-IN" sz="28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2AEAC394-ADA7-42C1-B312-B25B289BD9F4}"/>
              </a:ext>
            </a:extLst>
          </p:cNvPr>
          <p:cNvSpPr/>
          <p:nvPr/>
        </p:nvSpPr>
        <p:spPr>
          <a:xfrm>
            <a:off x="9977229" y="758109"/>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12" name="Rectangle 11">
            <a:extLst>
              <a:ext uri="{FF2B5EF4-FFF2-40B4-BE49-F238E27FC236}">
                <a16:creationId xmlns:a16="http://schemas.microsoft.com/office/drawing/2014/main" id="{BFAC68C1-C379-44A0-A718-4CE2090CEF0A}"/>
              </a:ext>
            </a:extLst>
          </p:cNvPr>
          <p:cNvSpPr/>
          <p:nvPr/>
        </p:nvSpPr>
        <p:spPr>
          <a:xfrm>
            <a:off x="5074277" y="1811656"/>
            <a:ext cx="5244196"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Literature &amp; Existing Cons.</a:t>
            </a:r>
            <a:endParaRPr lang="en-IN" sz="28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7F9653A6-743A-4351-A8DF-2F0389969F12}"/>
              </a:ext>
            </a:extLst>
          </p:cNvPr>
          <p:cNvSpPr/>
          <p:nvPr/>
        </p:nvSpPr>
        <p:spPr>
          <a:xfrm>
            <a:off x="9970604" y="1811656"/>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14" name="Rectangle 13">
            <a:extLst>
              <a:ext uri="{FF2B5EF4-FFF2-40B4-BE49-F238E27FC236}">
                <a16:creationId xmlns:a16="http://schemas.microsoft.com/office/drawing/2014/main" id="{7EA51520-1842-4116-8037-9852495B1CC9}"/>
              </a:ext>
            </a:extLst>
          </p:cNvPr>
          <p:cNvSpPr/>
          <p:nvPr/>
        </p:nvSpPr>
        <p:spPr>
          <a:xfrm>
            <a:off x="5074277" y="2882560"/>
            <a:ext cx="5257450"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Proposed Work</a:t>
            </a:r>
            <a:endParaRPr lang="en-IN" sz="2800"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C69C6354-F0E5-44CE-AC12-E22BC2AC1B77}"/>
              </a:ext>
            </a:extLst>
          </p:cNvPr>
          <p:cNvSpPr/>
          <p:nvPr/>
        </p:nvSpPr>
        <p:spPr>
          <a:xfrm>
            <a:off x="9983857" y="2882560"/>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16" name="Rectangle 15">
            <a:extLst>
              <a:ext uri="{FF2B5EF4-FFF2-40B4-BE49-F238E27FC236}">
                <a16:creationId xmlns:a16="http://schemas.microsoft.com/office/drawing/2014/main" id="{5D9AD3AE-685C-4110-BB37-1406AE6D4B1F}"/>
              </a:ext>
            </a:extLst>
          </p:cNvPr>
          <p:cNvSpPr/>
          <p:nvPr/>
        </p:nvSpPr>
        <p:spPr>
          <a:xfrm>
            <a:off x="5074277" y="4002370"/>
            <a:ext cx="5250824"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Modules Info. &amp; Requirements</a:t>
            </a:r>
            <a:endParaRPr lang="en-IN" sz="2800" dirty="0">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B5DE6593-664E-4790-A4A7-F6ECC86C1E7F}"/>
              </a:ext>
            </a:extLst>
          </p:cNvPr>
          <p:cNvSpPr/>
          <p:nvPr/>
        </p:nvSpPr>
        <p:spPr>
          <a:xfrm>
            <a:off x="9977233" y="4002370"/>
            <a:ext cx="695738"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18" name="Rectangle 17">
            <a:extLst>
              <a:ext uri="{FF2B5EF4-FFF2-40B4-BE49-F238E27FC236}">
                <a16:creationId xmlns:a16="http://schemas.microsoft.com/office/drawing/2014/main" id="{59FCA166-6F56-49A4-9362-7591B62C7B42}"/>
              </a:ext>
            </a:extLst>
          </p:cNvPr>
          <p:cNvSpPr/>
          <p:nvPr/>
        </p:nvSpPr>
        <p:spPr>
          <a:xfrm>
            <a:off x="5074277" y="5067907"/>
            <a:ext cx="5217695"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Demo &amp; Paper Proof</a:t>
            </a:r>
            <a:endParaRPr lang="en-IN" sz="2800" dirty="0">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CA07E39C-95BA-43B9-947B-60EDE09E17DC}"/>
              </a:ext>
            </a:extLst>
          </p:cNvPr>
          <p:cNvSpPr/>
          <p:nvPr/>
        </p:nvSpPr>
        <p:spPr>
          <a:xfrm>
            <a:off x="10007915" y="5067907"/>
            <a:ext cx="631927"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20" name="Rectangle 19">
            <a:extLst>
              <a:ext uri="{FF2B5EF4-FFF2-40B4-BE49-F238E27FC236}">
                <a16:creationId xmlns:a16="http://schemas.microsoft.com/office/drawing/2014/main" id="{AFA09930-6A3C-44B7-8EDD-44A30D5012BA}"/>
              </a:ext>
            </a:extLst>
          </p:cNvPr>
          <p:cNvSpPr/>
          <p:nvPr/>
        </p:nvSpPr>
        <p:spPr>
          <a:xfrm>
            <a:off x="5074278" y="6098736"/>
            <a:ext cx="5224322"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F8480FBF-EE58-48CF-8649-4E410E7AF805}"/>
              </a:ext>
            </a:extLst>
          </p:cNvPr>
          <p:cNvSpPr/>
          <p:nvPr/>
        </p:nvSpPr>
        <p:spPr>
          <a:xfrm>
            <a:off x="10014542" y="6098736"/>
            <a:ext cx="631927"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IN" dirty="0"/>
          </a:p>
        </p:txBody>
      </p:sp>
      <p:sp>
        <p:nvSpPr>
          <p:cNvPr id="22" name="Rectangle 21">
            <a:extLst>
              <a:ext uri="{FF2B5EF4-FFF2-40B4-BE49-F238E27FC236}">
                <a16:creationId xmlns:a16="http://schemas.microsoft.com/office/drawing/2014/main" id="{5C58827F-892E-424F-AEAC-FD221ED3F02A}"/>
              </a:ext>
            </a:extLst>
          </p:cNvPr>
          <p:cNvSpPr/>
          <p:nvPr/>
        </p:nvSpPr>
        <p:spPr>
          <a:xfrm>
            <a:off x="12023762" y="-19876"/>
            <a:ext cx="174929" cy="6877876"/>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1028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grpId="0" nodeType="withEffect">
                                  <p:stCondLst>
                                    <p:cond delay="5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6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85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250"/>
                                        <p:tgtEl>
                                          <p:spTgt spid="17"/>
                                        </p:tgtEl>
                                      </p:cBhvr>
                                    </p:animEffect>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10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50"/>
                                        <p:tgtEl>
                                          <p:spTgt spid="19"/>
                                        </p:tgtEl>
                                      </p:cBhvr>
                                    </p:animEffect>
                                  </p:childTnLst>
                                </p:cTn>
                              </p:par>
                              <p:par>
                                <p:cTn id="36" presetID="10" presetClass="entr" presetSubtype="0" fill="hold" grpId="0" nodeType="withEffect">
                                  <p:stCondLst>
                                    <p:cond delay="115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childTnLst>
                                </p:cTn>
                              </p:par>
                              <p:par>
                                <p:cTn id="42" presetID="10" presetClass="entr" presetSubtype="0" fill="hold" grpId="0" nodeType="withEffect">
                                  <p:stCondLst>
                                    <p:cond delay="13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3"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a:extLst>
              <a:ext uri="{FF2B5EF4-FFF2-40B4-BE49-F238E27FC236}">
                <a16:creationId xmlns:a16="http://schemas.microsoft.com/office/drawing/2014/main" id="{8898689E-AC40-432D-AC7E-06F513EFBE82}"/>
              </a:ext>
            </a:extLst>
          </p:cNvPr>
          <p:cNvSpPr>
            <a:spLocks/>
          </p:cNvSpPr>
          <p:nvPr/>
        </p:nvSpPr>
        <p:spPr bwMode="auto">
          <a:xfrm>
            <a:off x="8731250" y="177800"/>
            <a:ext cx="6502400" cy="6502400"/>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7" name="Oval 3">
            <a:extLst>
              <a:ext uri="{FF2B5EF4-FFF2-40B4-BE49-F238E27FC236}">
                <a16:creationId xmlns:a16="http://schemas.microsoft.com/office/drawing/2014/main" id="{A882EAA6-F734-4EB5-84B3-B2A1D45B22B4}"/>
              </a:ext>
            </a:extLst>
          </p:cNvPr>
          <p:cNvSpPr>
            <a:spLocks/>
          </p:cNvSpPr>
          <p:nvPr/>
        </p:nvSpPr>
        <p:spPr bwMode="auto">
          <a:xfrm>
            <a:off x="9436894" y="883444"/>
            <a:ext cx="5090319" cy="5090319"/>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8" name="Oval 4">
            <a:extLst>
              <a:ext uri="{FF2B5EF4-FFF2-40B4-BE49-F238E27FC236}">
                <a16:creationId xmlns:a16="http://schemas.microsoft.com/office/drawing/2014/main" id="{D780FD5E-005D-43A7-90EF-2C061A7F1C10}"/>
              </a:ext>
            </a:extLst>
          </p:cNvPr>
          <p:cNvSpPr>
            <a:spLocks/>
          </p:cNvSpPr>
          <p:nvPr/>
        </p:nvSpPr>
        <p:spPr bwMode="auto">
          <a:xfrm>
            <a:off x="10183019" y="1629569"/>
            <a:ext cx="3598069" cy="3598069"/>
          </a:xfrm>
          <a:prstGeom prst="ellipse">
            <a:avLst/>
          </a:prstGeom>
          <a:solidFill>
            <a:srgbClr val="C9DEEA">
              <a:alpha val="1532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9" name="Oval 5">
            <a:extLst>
              <a:ext uri="{FF2B5EF4-FFF2-40B4-BE49-F238E27FC236}">
                <a16:creationId xmlns:a16="http://schemas.microsoft.com/office/drawing/2014/main" id="{F2C20288-7035-4F2A-88C4-E4B1276B5407}"/>
              </a:ext>
            </a:extLst>
          </p:cNvPr>
          <p:cNvSpPr>
            <a:spLocks/>
          </p:cNvSpPr>
          <p:nvPr/>
        </p:nvSpPr>
        <p:spPr bwMode="auto">
          <a:xfrm>
            <a:off x="10183019" y="1629569"/>
            <a:ext cx="3598069" cy="3598069"/>
          </a:xfrm>
          <a:prstGeom prst="ellipse">
            <a:avLst/>
          </a:prstGeom>
          <a:noFill/>
          <a:ln w="25400" cap="flat" cmpd="sng">
            <a:solidFill>
              <a:srgbClr val="C9DEEA">
                <a:alpha val="5974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0" name="Oval 6">
            <a:extLst>
              <a:ext uri="{FF2B5EF4-FFF2-40B4-BE49-F238E27FC236}">
                <a16:creationId xmlns:a16="http://schemas.microsoft.com/office/drawing/2014/main" id="{3F3B804F-6800-4A0B-9651-3A26C7A853DD}"/>
              </a:ext>
            </a:extLst>
          </p:cNvPr>
          <p:cNvSpPr>
            <a:spLocks/>
          </p:cNvSpPr>
          <p:nvPr/>
        </p:nvSpPr>
        <p:spPr bwMode="auto">
          <a:xfrm>
            <a:off x="9436894" y="883444"/>
            <a:ext cx="5090319" cy="5090319"/>
          </a:xfrm>
          <a:prstGeom prst="ellipse">
            <a:avLst/>
          </a:prstGeom>
          <a:noFill/>
          <a:ln w="25400" cap="flat" cmpd="sng">
            <a:solidFill>
              <a:srgbClr val="C9DEEA">
                <a:alpha val="47369"/>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1" name="Oval 7">
            <a:extLst>
              <a:ext uri="{FF2B5EF4-FFF2-40B4-BE49-F238E27FC236}">
                <a16:creationId xmlns:a16="http://schemas.microsoft.com/office/drawing/2014/main" id="{B80900DD-C9B8-47D6-A800-C4BEAD106BDF}"/>
              </a:ext>
            </a:extLst>
          </p:cNvPr>
          <p:cNvSpPr>
            <a:spLocks/>
          </p:cNvSpPr>
          <p:nvPr/>
        </p:nvSpPr>
        <p:spPr bwMode="auto">
          <a:xfrm>
            <a:off x="8737600" y="184150"/>
            <a:ext cx="6488907" cy="6488907"/>
          </a:xfrm>
          <a:prstGeom prst="ellipse">
            <a:avLst/>
          </a:prstGeom>
          <a:noFill/>
          <a:ln w="25400" cap="flat" cmpd="sng">
            <a:solidFill>
              <a:srgbClr val="C9DEEA">
                <a:alpha val="1816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4" name="Oval 10">
            <a:extLst>
              <a:ext uri="{FF2B5EF4-FFF2-40B4-BE49-F238E27FC236}">
                <a16:creationId xmlns:a16="http://schemas.microsoft.com/office/drawing/2014/main" id="{C12EB12B-37BE-4602-9C6D-F7FDA701CA77}"/>
              </a:ext>
            </a:extLst>
          </p:cNvPr>
          <p:cNvSpPr>
            <a:spLocks/>
          </p:cNvSpPr>
          <p:nvPr/>
        </p:nvSpPr>
        <p:spPr bwMode="auto">
          <a:xfrm>
            <a:off x="8863013" y="2315369"/>
            <a:ext cx="109538" cy="110331"/>
          </a:xfrm>
          <a:prstGeom prst="ellipse">
            <a:avLst/>
          </a:prstGeom>
          <a:solidFill>
            <a:srgbClr val="E4EDF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5" name="Oval 11">
            <a:extLst>
              <a:ext uri="{FF2B5EF4-FFF2-40B4-BE49-F238E27FC236}">
                <a16:creationId xmlns:a16="http://schemas.microsoft.com/office/drawing/2014/main" id="{2A183298-996C-4C35-9E05-780C9BDD366D}"/>
              </a:ext>
            </a:extLst>
          </p:cNvPr>
          <p:cNvSpPr>
            <a:spLocks/>
          </p:cNvSpPr>
          <p:nvPr/>
        </p:nvSpPr>
        <p:spPr bwMode="auto">
          <a:xfrm>
            <a:off x="10140950" y="3558382"/>
            <a:ext cx="110332" cy="110331"/>
          </a:xfrm>
          <a:prstGeom prst="ellipse">
            <a:avLst/>
          </a:prstGeom>
          <a:solidFill>
            <a:srgbClr val="D1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6" name="Oval 12">
            <a:extLst>
              <a:ext uri="{FF2B5EF4-FFF2-40B4-BE49-F238E27FC236}">
                <a16:creationId xmlns:a16="http://schemas.microsoft.com/office/drawing/2014/main" id="{E8D8C3D4-53B5-4E29-B947-6BF5C28F1FFB}"/>
              </a:ext>
            </a:extLst>
          </p:cNvPr>
          <p:cNvSpPr>
            <a:spLocks/>
          </p:cNvSpPr>
          <p:nvPr/>
        </p:nvSpPr>
        <p:spPr bwMode="auto">
          <a:xfrm>
            <a:off x="10268744" y="5301457"/>
            <a:ext cx="110331" cy="110331"/>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7" name="Oval 13">
            <a:extLst>
              <a:ext uri="{FF2B5EF4-FFF2-40B4-BE49-F238E27FC236}">
                <a16:creationId xmlns:a16="http://schemas.microsoft.com/office/drawing/2014/main" id="{B3356695-DD58-4161-9470-825A47CE2563}"/>
              </a:ext>
            </a:extLst>
          </p:cNvPr>
          <p:cNvSpPr>
            <a:spLocks/>
          </p:cNvSpPr>
          <p:nvPr/>
        </p:nvSpPr>
        <p:spPr bwMode="auto">
          <a:xfrm>
            <a:off x="10140950" y="1570038"/>
            <a:ext cx="110332" cy="109538"/>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1" name="Oval 17">
            <a:extLst>
              <a:ext uri="{FF2B5EF4-FFF2-40B4-BE49-F238E27FC236}">
                <a16:creationId xmlns:a16="http://schemas.microsoft.com/office/drawing/2014/main" id="{BE0FE2C5-DB19-4769-B7A6-557E783FB7E9}"/>
              </a:ext>
            </a:extLst>
          </p:cNvPr>
          <p:cNvSpPr>
            <a:spLocks/>
          </p:cNvSpPr>
          <p:nvPr/>
        </p:nvSpPr>
        <p:spPr bwMode="auto">
          <a:xfrm>
            <a:off x="9312275" y="2257425"/>
            <a:ext cx="635000" cy="63500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2" name="Oval 18">
            <a:extLst>
              <a:ext uri="{FF2B5EF4-FFF2-40B4-BE49-F238E27FC236}">
                <a16:creationId xmlns:a16="http://schemas.microsoft.com/office/drawing/2014/main" id="{4FF3484C-1555-4494-84DC-9A9F671B3A8B}"/>
              </a:ext>
            </a:extLst>
          </p:cNvPr>
          <p:cNvSpPr>
            <a:spLocks/>
          </p:cNvSpPr>
          <p:nvPr/>
        </p:nvSpPr>
        <p:spPr bwMode="auto">
          <a:xfrm>
            <a:off x="11322050" y="1524000"/>
            <a:ext cx="361950" cy="3619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3" name="Oval 19">
            <a:extLst>
              <a:ext uri="{FF2B5EF4-FFF2-40B4-BE49-F238E27FC236}">
                <a16:creationId xmlns:a16="http://schemas.microsoft.com/office/drawing/2014/main" id="{9E306729-33EB-495C-AD8D-8BC4DACEB279}"/>
              </a:ext>
            </a:extLst>
          </p:cNvPr>
          <p:cNvSpPr>
            <a:spLocks/>
          </p:cNvSpPr>
          <p:nvPr/>
        </p:nvSpPr>
        <p:spPr bwMode="auto">
          <a:xfrm>
            <a:off x="8806657" y="4451350"/>
            <a:ext cx="260350" cy="2603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4" name="Oval 20">
            <a:extLst>
              <a:ext uri="{FF2B5EF4-FFF2-40B4-BE49-F238E27FC236}">
                <a16:creationId xmlns:a16="http://schemas.microsoft.com/office/drawing/2014/main" id="{AFD94A3C-3331-42CB-8CD8-F8FF930730E5}"/>
              </a:ext>
            </a:extLst>
          </p:cNvPr>
          <p:cNvSpPr>
            <a:spLocks/>
          </p:cNvSpPr>
          <p:nvPr/>
        </p:nvSpPr>
        <p:spPr bwMode="auto">
          <a:xfrm>
            <a:off x="10951369" y="4766469"/>
            <a:ext cx="555625" cy="556419"/>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5" name="Oval 21">
            <a:extLst>
              <a:ext uri="{FF2B5EF4-FFF2-40B4-BE49-F238E27FC236}">
                <a16:creationId xmlns:a16="http://schemas.microsoft.com/office/drawing/2014/main" id="{B6AA3799-BF33-4E20-A773-9482AF8DEE74}"/>
              </a:ext>
            </a:extLst>
          </p:cNvPr>
          <p:cNvSpPr>
            <a:spLocks/>
          </p:cNvSpPr>
          <p:nvPr/>
        </p:nvSpPr>
        <p:spPr bwMode="auto">
          <a:xfrm>
            <a:off x="9687719" y="950913"/>
            <a:ext cx="186531" cy="186532"/>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4" name="Rectangle 23">
            <a:extLst>
              <a:ext uri="{FF2B5EF4-FFF2-40B4-BE49-F238E27FC236}">
                <a16:creationId xmlns:a16="http://schemas.microsoft.com/office/drawing/2014/main" id="{5B5F1157-6A1C-45CC-A5F3-247AB89E98CC}"/>
              </a:ext>
            </a:extLst>
          </p:cNvPr>
          <p:cNvSpPr>
            <a:spLocks/>
          </p:cNvSpPr>
          <p:nvPr/>
        </p:nvSpPr>
        <p:spPr bwMode="auto">
          <a:xfrm>
            <a:off x="761205" y="1295647"/>
            <a:ext cx="7762083" cy="5074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Healthcare is the maintenance or improvement of health via the prevention, diagnosis, and treatment of disease, illness, injury, and other physical and mental impairments in human beings.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Health care is generally delivered by health professionals (providers or practitioners) in allied health fields.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includes work done in providing primary care, secondary care, and tertiary care, as well as in public health.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Sometimes, it might have happened so many times that you or someone yours need doctors help immediately, but they are not available due to some reason.</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At that time we need a online care and support.</a:t>
            </a:r>
          </a:p>
        </p:txBody>
      </p:sp>
      <p:sp>
        <p:nvSpPr>
          <p:cNvPr id="23" name="Rectangle: Rounded Corners 22">
            <a:extLst>
              <a:ext uri="{FF2B5EF4-FFF2-40B4-BE49-F238E27FC236}">
                <a16:creationId xmlns:a16="http://schemas.microsoft.com/office/drawing/2014/main" id="{DA0F754E-52B3-45FB-B455-5ED967F6C113}"/>
              </a:ext>
            </a:extLst>
          </p:cNvPr>
          <p:cNvSpPr/>
          <p:nvPr/>
        </p:nvSpPr>
        <p:spPr>
          <a:xfrm>
            <a:off x="-284922" y="384314"/>
            <a:ext cx="3396612"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ABSTRACT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a:extLst>
              <a:ext uri="{FF2B5EF4-FFF2-40B4-BE49-F238E27FC236}">
                <a16:creationId xmlns:a16="http://schemas.microsoft.com/office/drawing/2014/main" id="{8898689E-AC40-432D-AC7E-06F513EFBE82}"/>
              </a:ext>
            </a:extLst>
          </p:cNvPr>
          <p:cNvSpPr>
            <a:spLocks/>
          </p:cNvSpPr>
          <p:nvPr/>
        </p:nvSpPr>
        <p:spPr bwMode="auto">
          <a:xfrm>
            <a:off x="8731250" y="177800"/>
            <a:ext cx="6502400" cy="6502400"/>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7" name="Oval 3">
            <a:extLst>
              <a:ext uri="{FF2B5EF4-FFF2-40B4-BE49-F238E27FC236}">
                <a16:creationId xmlns:a16="http://schemas.microsoft.com/office/drawing/2014/main" id="{A882EAA6-F734-4EB5-84B3-B2A1D45B22B4}"/>
              </a:ext>
            </a:extLst>
          </p:cNvPr>
          <p:cNvSpPr>
            <a:spLocks/>
          </p:cNvSpPr>
          <p:nvPr/>
        </p:nvSpPr>
        <p:spPr bwMode="auto">
          <a:xfrm>
            <a:off x="9436894" y="883444"/>
            <a:ext cx="5090319" cy="5090319"/>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8" name="Oval 4">
            <a:extLst>
              <a:ext uri="{FF2B5EF4-FFF2-40B4-BE49-F238E27FC236}">
                <a16:creationId xmlns:a16="http://schemas.microsoft.com/office/drawing/2014/main" id="{D780FD5E-005D-43A7-90EF-2C061A7F1C10}"/>
              </a:ext>
            </a:extLst>
          </p:cNvPr>
          <p:cNvSpPr>
            <a:spLocks/>
          </p:cNvSpPr>
          <p:nvPr/>
        </p:nvSpPr>
        <p:spPr bwMode="auto">
          <a:xfrm>
            <a:off x="10183019" y="1629569"/>
            <a:ext cx="3598069" cy="3598069"/>
          </a:xfrm>
          <a:prstGeom prst="ellipse">
            <a:avLst/>
          </a:prstGeom>
          <a:solidFill>
            <a:srgbClr val="C9DEEA">
              <a:alpha val="1532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9" name="Oval 5">
            <a:extLst>
              <a:ext uri="{FF2B5EF4-FFF2-40B4-BE49-F238E27FC236}">
                <a16:creationId xmlns:a16="http://schemas.microsoft.com/office/drawing/2014/main" id="{F2C20288-7035-4F2A-88C4-E4B1276B5407}"/>
              </a:ext>
            </a:extLst>
          </p:cNvPr>
          <p:cNvSpPr>
            <a:spLocks/>
          </p:cNvSpPr>
          <p:nvPr/>
        </p:nvSpPr>
        <p:spPr bwMode="auto">
          <a:xfrm>
            <a:off x="10183019" y="1629569"/>
            <a:ext cx="3598069" cy="3598069"/>
          </a:xfrm>
          <a:prstGeom prst="ellipse">
            <a:avLst/>
          </a:prstGeom>
          <a:noFill/>
          <a:ln w="25400" cap="flat" cmpd="sng">
            <a:solidFill>
              <a:srgbClr val="C9DEEA">
                <a:alpha val="5974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0" name="Oval 6">
            <a:extLst>
              <a:ext uri="{FF2B5EF4-FFF2-40B4-BE49-F238E27FC236}">
                <a16:creationId xmlns:a16="http://schemas.microsoft.com/office/drawing/2014/main" id="{3F3B804F-6800-4A0B-9651-3A26C7A853DD}"/>
              </a:ext>
            </a:extLst>
          </p:cNvPr>
          <p:cNvSpPr>
            <a:spLocks/>
          </p:cNvSpPr>
          <p:nvPr/>
        </p:nvSpPr>
        <p:spPr bwMode="auto">
          <a:xfrm>
            <a:off x="9436894" y="883444"/>
            <a:ext cx="5090319" cy="5090319"/>
          </a:xfrm>
          <a:prstGeom prst="ellipse">
            <a:avLst/>
          </a:prstGeom>
          <a:noFill/>
          <a:ln w="25400" cap="flat" cmpd="sng">
            <a:solidFill>
              <a:srgbClr val="C9DEEA">
                <a:alpha val="47369"/>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1" name="Oval 7">
            <a:extLst>
              <a:ext uri="{FF2B5EF4-FFF2-40B4-BE49-F238E27FC236}">
                <a16:creationId xmlns:a16="http://schemas.microsoft.com/office/drawing/2014/main" id="{B80900DD-C9B8-47D6-A800-C4BEAD106BDF}"/>
              </a:ext>
            </a:extLst>
          </p:cNvPr>
          <p:cNvSpPr>
            <a:spLocks/>
          </p:cNvSpPr>
          <p:nvPr/>
        </p:nvSpPr>
        <p:spPr bwMode="auto">
          <a:xfrm>
            <a:off x="8737600" y="184150"/>
            <a:ext cx="6488907" cy="6488907"/>
          </a:xfrm>
          <a:prstGeom prst="ellipse">
            <a:avLst/>
          </a:prstGeom>
          <a:noFill/>
          <a:ln w="25400" cap="flat" cmpd="sng">
            <a:solidFill>
              <a:srgbClr val="C9DEEA">
                <a:alpha val="1816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4" name="Oval 10">
            <a:extLst>
              <a:ext uri="{FF2B5EF4-FFF2-40B4-BE49-F238E27FC236}">
                <a16:creationId xmlns:a16="http://schemas.microsoft.com/office/drawing/2014/main" id="{C12EB12B-37BE-4602-9C6D-F7FDA701CA77}"/>
              </a:ext>
            </a:extLst>
          </p:cNvPr>
          <p:cNvSpPr>
            <a:spLocks/>
          </p:cNvSpPr>
          <p:nvPr/>
        </p:nvSpPr>
        <p:spPr bwMode="auto">
          <a:xfrm>
            <a:off x="8863013" y="2315369"/>
            <a:ext cx="109538" cy="110331"/>
          </a:xfrm>
          <a:prstGeom prst="ellipse">
            <a:avLst/>
          </a:prstGeom>
          <a:solidFill>
            <a:srgbClr val="E4EDF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5" name="Oval 11">
            <a:extLst>
              <a:ext uri="{FF2B5EF4-FFF2-40B4-BE49-F238E27FC236}">
                <a16:creationId xmlns:a16="http://schemas.microsoft.com/office/drawing/2014/main" id="{2A183298-996C-4C35-9E05-780C9BDD366D}"/>
              </a:ext>
            </a:extLst>
          </p:cNvPr>
          <p:cNvSpPr>
            <a:spLocks/>
          </p:cNvSpPr>
          <p:nvPr/>
        </p:nvSpPr>
        <p:spPr bwMode="auto">
          <a:xfrm>
            <a:off x="10140950" y="3558382"/>
            <a:ext cx="110332" cy="110331"/>
          </a:xfrm>
          <a:prstGeom prst="ellipse">
            <a:avLst/>
          </a:prstGeom>
          <a:solidFill>
            <a:srgbClr val="D1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6" name="Oval 12">
            <a:extLst>
              <a:ext uri="{FF2B5EF4-FFF2-40B4-BE49-F238E27FC236}">
                <a16:creationId xmlns:a16="http://schemas.microsoft.com/office/drawing/2014/main" id="{E8D8C3D4-53B5-4E29-B947-6BF5C28F1FFB}"/>
              </a:ext>
            </a:extLst>
          </p:cNvPr>
          <p:cNvSpPr>
            <a:spLocks/>
          </p:cNvSpPr>
          <p:nvPr/>
        </p:nvSpPr>
        <p:spPr bwMode="auto">
          <a:xfrm>
            <a:off x="10268744" y="5301457"/>
            <a:ext cx="110331" cy="110331"/>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7" name="Oval 13">
            <a:extLst>
              <a:ext uri="{FF2B5EF4-FFF2-40B4-BE49-F238E27FC236}">
                <a16:creationId xmlns:a16="http://schemas.microsoft.com/office/drawing/2014/main" id="{B3356695-DD58-4161-9470-825A47CE2563}"/>
              </a:ext>
            </a:extLst>
          </p:cNvPr>
          <p:cNvSpPr>
            <a:spLocks/>
          </p:cNvSpPr>
          <p:nvPr/>
        </p:nvSpPr>
        <p:spPr bwMode="auto">
          <a:xfrm>
            <a:off x="10140950" y="1570038"/>
            <a:ext cx="110332" cy="109538"/>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1" name="Oval 17">
            <a:extLst>
              <a:ext uri="{FF2B5EF4-FFF2-40B4-BE49-F238E27FC236}">
                <a16:creationId xmlns:a16="http://schemas.microsoft.com/office/drawing/2014/main" id="{BE0FE2C5-DB19-4769-B7A6-557E783FB7E9}"/>
              </a:ext>
            </a:extLst>
          </p:cNvPr>
          <p:cNvSpPr>
            <a:spLocks/>
          </p:cNvSpPr>
          <p:nvPr/>
        </p:nvSpPr>
        <p:spPr bwMode="auto">
          <a:xfrm>
            <a:off x="9312275" y="2257425"/>
            <a:ext cx="635000" cy="63500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2" name="Oval 18">
            <a:extLst>
              <a:ext uri="{FF2B5EF4-FFF2-40B4-BE49-F238E27FC236}">
                <a16:creationId xmlns:a16="http://schemas.microsoft.com/office/drawing/2014/main" id="{4FF3484C-1555-4494-84DC-9A9F671B3A8B}"/>
              </a:ext>
            </a:extLst>
          </p:cNvPr>
          <p:cNvSpPr>
            <a:spLocks/>
          </p:cNvSpPr>
          <p:nvPr/>
        </p:nvSpPr>
        <p:spPr bwMode="auto">
          <a:xfrm>
            <a:off x="11322050" y="1524000"/>
            <a:ext cx="361950" cy="3619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3" name="Oval 19">
            <a:extLst>
              <a:ext uri="{FF2B5EF4-FFF2-40B4-BE49-F238E27FC236}">
                <a16:creationId xmlns:a16="http://schemas.microsoft.com/office/drawing/2014/main" id="{9E306729-33EB-495C-AD8D-8BC4DACEB279}"/>
              </a:ext>
            </a:extLst>
          </p:cNvPr>
          <p:cNvSpPr>
            <a:spLocks/>
          </p:cNvSpPr>
          <p:nvPr/>
        </p:nvSpPr>
        <p:spPr bwMode="auto">
          <a:xfrm>
            <a:off x="8806657" y="4451350"/>
            <a:ext cx="260350" cy="2603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4" name="Oval 20">
            <a:extLst>
              <a:ext uri="{FF2B5EF4-FFF2-40B4-BE49-F238E27FC236}">
                <a16:creationId xmlns:a16="http://schemas.microsoft.com/office/drawing/2014/main" id="{AFD94A3C-3331-42CB-8CD8-F8FF930730E5}"/>
              </a:ext>
            </a:extLst>
          </p:cNvPr>
          <p:cNvSpPr>
            <a:spLocks/>
          </p:cNvSpPr>
          <p:nvPr/>
        </p:nvSpPr>
        <p:spPr bwMode="auto">
          <a:xfrm>
            <a:off x="10951369" y="4766469"/>
            <a:ext cx="555625" cy="556419"/>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5" name="Oval 21">
            <a:extLst>
              <a:ext uri="{FF2B5EF4-FFF2-40B4-BE49-F238E27FC236}">
                <a16:creationId xmlns:a16="http://schemas.microsoft.com/office/drawing/2014/main" id="{B6AA3799-BF33-4E20-A773-9482AF8DEE74}"/>
              </a:ext>
            </a:extLst>
          </p:cNvPr>
          <p:cNvSpPr>
            <a:spLocks/>
          </p:cNvSpPr>
          <p:nvPr/>
        </p:nvSpPr>
        <p:spPr bwMode="auto">
          <a:xfrm>
            <a:off x="9687719" y="950913"/>
            <a:ext cx="186531" cy="186532"/>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3" name="Rectangle: Rounded Corners 22">
            <a:extLst>
              <a:ext uri="{FF2B5EF4-FFF2-40B4-BE49-F238E27FC236}">
                <a16:creationId xmlns:a16="http://schemas.microsoft.com/office/drawing/2014/main" id="{DA0F754E-52B3-45FB-B455-5ED967F6C113}"/>
              </a:ext>
            </a:extLst>
          </p:cNvPr>
          <p:cNvSpPr/>
          <p:nvPr/>
        </p:nvSpPr>
        <p:spPr>
          <a:xfrm>
            <a:off x="-284923" y="384314"/>
            <a:ext cx="3849758"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OBJECTIVES</a:t>
            </a:r>
          </a:p>
        </p:txBody>
      </p:sp>
      <p:sp>
        <p:nvSpPr>
          <p:cNvPr id="19" name="Rectangle 18">
            <a:extLst>
              <a:ext uri="{FF2B5EF4-FFF2-40B4-BE49-F238E27FC236}">
                <a16:creationId xmlns:a16="http://schemas.microsoft.com/office/drawing/2014/main" id="{B961ECF5-A3B6-45CD-B1C5-EE3197F5A54D}"/>
              </a:ext>
            </a:extLst>
          </p:cNvPr>
          <p:cNvSpPr>
            <a:spLocks/>
          </p:cNvSpPr>
          <p:nvPr/>
        </p:nvSpPr>
        <p:spPr bwMode="auto">
          <a:xfrm>
            <a:off x="761205" y="1269143"/>
            <a:ext cx="7916070" cy="5535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So, we are proposing a system named the Healthcare Prediction system.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is an end user support and online consultation project.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allows users to get instant guidance on their health issues through an intelligent health care system online.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Here we are using the machine learning technique mainly the supervised learning techniques to make the system more intelligent.</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Initially, the system is fed with various symptoms and the disease or illness associated with those.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Then it trains the model (mainly random forest model) on symptoms on dataset and tune its parameters.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Finally the system allows user to share their symptoms and issues then it predict most accurate illness that associated.</a:t>
            </a:r>
          </a:p>
        </p:txBody>
      </p:sp>
    </p:spTree>
    <p:extLst>
      <p:ext uri="{BB962C8B-B14F-4D97-AF65-F5344CB8AC3E}">
        <p14:creationId xmlns:p14="http://schemas.microsoft.com/office/powerpoint/2010/main" val="681086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584898"/>
            <a:ext cx="10740579" cy="4891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353612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LITERATURE</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584898"/>
            <a:ext cx="203200" cy="488878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1335314" y="1663778"/>
            <a:ext cx="10522857" cy="5172570"/>
          </a:xfrm>
          <a:prstGeom prst="rect">
            <a:avLst/>
          </a:prstGeom>
          <a:noFill/>
        </p:spPr>
        <p:txBody>
          <a:bodyPr wrap="square" rtlCol="0">
            <a:spAutoFit/>
          </a:bodyPr>
          <a:lstStyle/>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Combination data mining methods with new medical data to predicting outcome of Coronary Heart Disease – “</a:t>
            </a:r>
            <a:r>
              <a:rPr lang="en-IN" sz="2000" dirty="0" err="1">
                <a:latin typeface="Times New Roman" panose="02020603050405020304" pitchFamily="18" charset="0"/>
                <a:cs typeface="Times New Roman" panose="02020603050405020304" pitchFamily="18" charset="0"/>
              </a:rPr>
              <a:t>Yanwei</a:t>
            </a:r>
            <a:r>
              <a:rPr lang="en-IN" sz="2000" dirty="0">
                <a:latin typeface="Times New Roman" panose="02020603050405020304" pitchFamily="18" charset="0"/>
                <a:cs typeface="Times New Roman" panose="02020603050405020304" pitchFamily="18" charset="0"/>
              </a:rPr>
              <a:t> Xing, </a:t>
            </a:r>
            <a:r>
              <a:rPr lang="en-IN" sz="2000" dirty="0" err="1">
                <a:latin typeface="Times New Roman" panose="02020603050405020304" pitchFamily="18" charset="0"/>
                <a:cs typeface="Times New Roman" panose="02020603050405020304" pitchFamily="18" charset="0"/>
              </a:rPr>
              <a:t>Jie</a:t>
            </a:r>
            <a:r>
              <a:rPr lang="en-IN" sz="2000" dirty="0">
                <a:latin typeface="Times New Roman" panose="02020603050405020304" pitchFamily="18" charset="0"/>
                <a:cs typeface="Times New Roman" panose="02020603050405020304" pitchFamily="18" charset="0"/>
              </a:rPr>
              <a:t> Wang” , “</a:t>
            </a:r>
            <a:r>
              <a:rPr lang="en-IN" sz="2000" dirty="0" err="1">
                <a:latin typeface="Times New Roman" panose="02020603050405020304" pitchFamily="18" charset="0"/>
                <a:cs typeface="Times New Roman" panose="02020603050405020304" pitchFamily="18" charset="0"/>
              </a:rPr>
              <a:t>Zhihong</a:t>
            </a:r>
            <a:r>
              <a:rPr lang="en-IN" sz="2000" dirty="0">
                <a:latin typeface="Times New Roman" panose="02020603050405020304" pitchFamily="18" charset="0"/>
                <a:cs typeface="Times New Roman" panose="02020603050405020304" pitchFamily="18" charset="0"/>
              </a:rPr>
              <a:t> Zhao”:</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started prediction on Coronary heart disease (CHD).</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goal of this paper is to develop data mining algorithms for predicting survival of CHD patients based on 1000 cases.</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used SVM as model to predict the CHD with an accuracy of 79.1%.</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also tried using Neural networks which gives a poor accuracy than SVM.</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An Incremental Decision Tree Learning Methodology Regarding Attributes in Medical Data Mining- “SAM CHAO”, “FAI WONG”:</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this paper, they used </a:t>
            </a:r>
            <a:r>
              <a:rPr lang="en-IN" dirty="0" err="1">
                <a:latin typeface="Times New Roman" panose="02020603050405020304" pitchFamily="18" charset="0"/>
                <a:cs typeface="Times New Roman" panose="02020603050405020304" pitchFamily="18" charset="0"/>
              </a:rPr>
              <a:t>i+Learning</a:t>
            </a:r>
            <a:r>
              <a:rPr lang="en-IN" dirty="0">
                <a:latin typeface="Times New Roman" panose="02020603050405020304" pitchFamily="18" charset="0"/>
                <a:cs typeface="Times New Roman" panose="02020603050405020304" pitchFamily="18" charset="0"/>
              </a:rPr>
              <a:t> (Intelligent, Incremental and Interactive Learning) theory is proposed to complement the traditional incremental decision tree learning algorithms</a:t>
            </a:r>
          </a:p>
          <a:p>
            <a:pPr marL="742950" lvl="1" indent="-285750" algn="just">
              <a:lnSpc>
                <a:spcPct val="150000"/>
              </a:lnSpc>
              <a:buClr>
                <a:srgbClr val="1A9292"/>
              </a:buClr>
              <a:buFont typeface="Wingdings" panose="05000000000000000000" pitchFamily="2" charset="2"/>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07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2009351"/>
            <a:ext cx="10740579" cy="4042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353612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LITERATURE</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2009132"/>
            <a:ext cx="203200" cy="404032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1248227" y="2033336"/>
            <a:ext cx="10522857" cy="3914983"/>
          </a:xfrm>
          <a:prstGeom prst="rect">
            <a:avLst/>
          </a:prstGeom>
          <a:noFill/>
        </p:spPr>
        <p:txBody>
          <a:bodyPr wrap="square" rtlCol="0">
            <a:spAutoFit/>
          </a:bodyPr>
          <a:lstStyle/>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But, many researches have been reported that decision trees with incremental learning ability, which is able to address the learning task with a stream of training instances only.</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APRIORI algorithm based medical data mining for frequent disease identification – Gitanjali:</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Here data mining is used to analyse a huge data from different perspectives and summarizing it into useful information.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this paper, authors developed a method to identify frequency of diseases in particular geographical area at given time period with the aid of association rule based Apriori data mining technique.</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Some researchers worked previously on predictive analytics in health care to predict the chronic kidney diseases using decision tree algorithm. (CSIT-2016 paper).</a:t>
            </a:r>
          </a:p>
        </p:txBody>
      </p:sp>
    </p:spTree>
    <p:extLst>
      <p:ext uri="{BB962C8B-B14F-4D97-AF65-F5344CB8AC3E}">
        <p14:creationId xmlns:p14="http://schemas.microsoft.com/office/powerpoint/2010/main" val="286726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F2E8EE-E9DD-433A-B41D-2FFFF2FCE361}"/>
              </a:ext>
            </a:extLst>
          </p:cNvPr>
          <p:cNvSpPr/>
          <p:nvPr/>
        </p:nvSpPr>
        <p:spPr>
          <a:xfrm>
            <a:off x="0" y="0"/>
            <a:ext cx="121920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E8628E0-30F6-4D99-AABD-C38F6AE7E6B7}"/>
              </a:ext>
            </a:extLst>
          </p:cNvPr>
          <p:cNvSpPr/>
          <p:nvPr/>
        </p:nvSpPr>
        <p:spPr>
          <a:xfrm>
            <a:off x="-284922" y="384314"/>
            <a:ext cx="4419600"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EXISTING CONS</a:t>
            </a:r>
          </a:p>
        </p:txBody>
      </p:sp>
      <p:sp>
        <p:nvSpPr>
          <p:cNvPr id="6" name="Rectangle 5">
            <a:extLst>
              <a:ext uri="{FF2B5EF4-FFF2-40B4-BE49-F238E27FC236}">
                <a16:creationId xmlns:a16="http://schemas.microsoft.com/office/drawing/2014/main" id="{4F3B72B0-757E-434B-A3A5-D13999181B56}"/>
              </a:ext>
            </a:extLst>
          </p:cNvPr>
          <p:cNvSpPr/>
          <p:nvPr/>
        </p:nvSpPr>
        <p:spPr>
          <a:xfrm>
            <a:off x="728869" y="1968973"/>
            <a:ext cx="5827735" cy="4191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F0799D8-5B34-454A-8117-79F6F8370F63}"/>
              </a:ext>
            </a:extLst>
          </p:cNvPr>
          <p:cNvSpPr txBox="1"/>
          <p:nvPr/>
        </p:nvSpPr>
        <p:spPr>
          <a:xfrm>
            <a:off x="873033" y="1968973"/>
            <a:ext cx="5539406" cy="4191981"/>
          </a:xfrm>
          <a:prstGeom prst="rect">
            <a:avLst/>
          </a:prstGeom>
          <a:noFill/>
        </p:spPr>
        <p:txBody>
          <a:bodyPr wrap="square" rtlCol="0">
            <a:spAutoFit/>
          </a:bodyPr>
          <a:lstStyle/>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system is not fully automated, it needs doctors for full diagnosis.</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We have to go to hospital for every small reason.</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Disease diagnosis time is more.</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User can’t discuss their illness to doctors immediately.</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User need to wait for doctor until doctor come.</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ML models cannot have user friendly nature to use by user.</a:t>
            </a:r>
          </a:p>
        </p:txBody>
      </p:sp>
      <p:pic>
        <p:nvPicPr>
          <p:cNvPr id="10" name="Picture 9">
            <a:extLst>
              <a:ext uri="{FF2B5EF4-FFF2-40B4-BE49-F238E27FC236}">
                <a16:creationId xmlns:a16="http://schemas.microsoft.com/office/drawing/2014/main" id="{C19DAF29-29EB-4D07-8C95-DA5D74E410FC}"/>
              </a:ext>
            </a:extLst>
          </p:cNvPr>
          <p:cNvPicPr>
            <a:picLocks noChangeAspect="1"/>
          </p:cNvPicPr>
          <p:nvPr/>
        </p:nvPicPr>
        <p:blipFill rotWithShape="1">
          <a:blip r:embed="rId2">
            <a:extLst>
              <a:ext uri="{28A0092B-C50C-407E-A947-70E740481C1C}">
                <a14:useLocalDpi xmlns:a14="http://schemas.microsoft.com/office/drawing/2010/main" val="0"/>
              </a:ext>
            </a:extLst>
          </a:blip>
          <a:srcRect l="34057" t="36235" r="33514" b="30038"/>
          <a:stretch/>
        </p:blipFill>
        <p:spPr>
          <a:xfrm>
            <a:off x="7060186" y="2393588"/>
            <a:ext cx="4628232" cy="2700300"/>
          </a:xfrm>
          <a:prstGeom prst="rect">
            <a:avLst/>
          </a:prstGeom>
          <a:ln>
            <a:noFill/>
          </a:ln>
          <a:effectLst>
            <a:softEdge rad="112500"/>
          </a:effectLst>
        </p:spPr>
      </p:pic>
    </p:spTree>
    <p:extLst>
      <p:ext uri="{BB962C8B-B14F-4D97-AF65-F5344CB8AC3E}">
        <p14:creationId xmlns:p14="http://schemas.microsoft.com/office/powerpoint/2010/main" val="32382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0A8FC9-A526-422C-958E-A6B4C98F4B5D}"/>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r="26857"/>
          <a:stretch/>
        </p:blipFill>
        <p:spPr>
          <a:xfrm>
            <a:off x="1" y="0"/>
            <a:ext cx="7596554" cy="6858000"/>
          </a:xfrm>
          <a:prstGeom prst="rect">
            <a:avLst/>
          </a:prstGeom>
        </p:spPr>
      </p:pic>
      <p:sp>
        <p:nvSpPr>
          <p:cNvPr id="7" name="Rectangle 6">
            <a:extLst>
              <a:ext uri="{FF2B5EF4-FFF2-40B4-BE49-F238E27FC236}">
                <a16:creationId xmlns:a16="http://schemas.microsoft.com/office/drawing/2014/main" id="{CD16F63D-1CE5-461D-923E-A1ECB54431EA}"/>
              </a:ext>
            </a:extLst>
          </p:cNvPr>
          <p:cNvSpPr/>
          <p:nvPr/>
        </p:nvSpPr>
        <p:spPr>
          <a:xfrm>
            <a:off x="5469097" y="2717442"/>
            <a:ext cx="6601188" cy="167210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D062099-4B96-4B9D-B21C-F7BC1ABC8865}"/>
              </a:ext>
            </a:extLst>
          </p:cNvPr>
          <p:cNvSpPr/>
          <p:nvPr/>
        </p:nvSpPr>
        <p:spPr>
          <a:xfrm>
            <a:off x="5615190" y="2808797"/>
            <a:ext cx="6336406" cy="1466989"/>
          </a:xfrm>
          <a:prstGeom prst="roundRect">
            <a:avLst>
              <a:gd name="adj" fmla="val 623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Arial Black" panose="020B0A04020102020204" pitchFamily="34" charset="0"/>
              </a:rPr>
              <a:t>PROPOSED WORK</a:t>
            </a:r>
            <a:endParaRPr lang="en-IN" sz="4800" dirty="0">
              <a:latin typeface="Arial Black" panose="020B0A04020102020204" pitchFamily="34" charset="0"/>
            </a:endParaRPr>
          </a:p>
        </p:txBody>
      </p:sp>
    </p:spTree>
    <p:extLst>
      <p:ext uri="{BB962C8B-B14F-4D97-AF65-F5344CB8AC3E}">
        <p14:creationId xmlns:p14="http://schemas.microsoft.com/office/powerpoint/2010/main" val="27740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1477</Words>
  <Application>Microsoft Office PowerPoint</Application>
  <PresentationFormat>Widescreen</PresentationFormat>
  <Paragraphs>126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Calibri</vt:lpstr>
      <vt:lpstr>Calibri Light</vt:lpstr>
      <vt:lpstr>Helvetica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vamshikrishna Bandari</dc:creator>
  <cp:lastModifiedBy>vamshikrishna Bandari</cp:lastModifiedBy>
  <cp:revision>175</cp:revision>
  <dcterms:created xsi:type="dcterms:W3CDTF">2020-02-13T03:52:08Z</dcterms:created>
  <dcterms:modified xsi:type="dcterms:W3CDTF">2020-05-19T12:12:40Z</dcterms:modified>
</cp:coreProperties>
</file>